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3" r:id="rId3"/>
    <p:sldId id="286" r:id="rId4"/>
    <p:sldId id="281" r:id="rId5"/>
    <p:sldId id="285" r:id="rId6"/>
    <p:sldId id="271" r:id="rId7"/>
    <p:sldId id="272" r:id="rId8"/>
    <p:sldId id="287" r:id="rId9"/>
    <p:sldId id="288" r:id="rId10"/>
    <p:sldId id="289" r:id="rId11"/>
    <p:sldId id="290" r:id="rId12"/>
    <p:sldId id="291" r:id="rId13"/>
    <p:sldId id="277" r:id="rId14"/>
    <p:sldId id="292" r:id="rId15"/>
    <p:sldId id="278" r:id="rId16"/>
    <p:sldId id="280" r:id="rId17"/>
    <p:sldId id="293" r:id="rId18"/>
    <p:sldId id="275" r:id="rId19"/>
    <p:sldId id="282" r:id="rId20"/>
  </p:sldIdLst>
  <p:sldSz cx="10693400" cy="7561263"/>
  <p:notesSz cx="9926638" cy="679767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ким Н. Тарикулиев" initials="АНТ" lastIdx="0" clrIdx="0">
    <p:extLst>
      <p:ext uri="{19B8F6BF-5375-455C-9EA6-DF929625EA0E}">
        <p15:presenceInfo xmlns:p15="http://schemas.microsoft.com/office/powerpoint/2012/main" userId="S-1-5-21-2266848648-3385716429-2870387849-1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7" autoAdjust="0"/>
  </p:normalViewPr>
  <p:slideViewPr>
    <p:cSldViewPr>
      <p:cViewPr varScale="1">
        <p:scale>
          <a:sx n="97" d="100"/>
          <a:sy n="97" d="100"/>
        </p:scale>
        <p:origin x="1530" y="96"/>
      </p:cViewPr>
      <p:guideLst>
        <p:guide orient="horz" pos="2382"/>
        <p:guide pos="3368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87483-7329-4D35-AEB6-054C477F60A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FF1A1-1355-484A-81F4-BEAA2108BAB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1 этап</a:t>
          </a:r>
        </a:p>
      </dgm:t>
    </dgm:pt>
    <dgm:pt modelId="{1AD48F74-914F-4DBA-91CB-13696DEBADFD}" type="parTrans" cxnId="{DEFB7C07-AE8E-4B91-AA53-A34D3313D385}">
      <dgm:prSet/>
      <dgm:spPr/>
      <dgm:t>
        <a:bodyPr/>
        <a:lstStyle/>
        <a:p>
          <a:endParaRPr lang="ru-RU"/>
        </a:p>
      </dgm:t>
    </dgm:pt>
    <dgm:pt modelId="{4B53F0DB-4216-4C5B-A84A-B97689BEFBC7}" type="sibTrans" cxnId="{DEFB7C07-AE8E-4B91-AA53-A34D3313D385}">
      <dgm:prSet/>
      <dgm:spPr/>
      <dgm:t>
        <a:bodyPr/>
        <a:lstStyle/>
        <a:p>
          <a:endParaRPr lang="ru-RU"/>
        </a:p>
      </dgm:t>
    </dgm:pt>
    <dgm:pt modelId="{C39F9CC9-7572-4970-B5DE-E24AFE4001FA}">
      <dgm:prSet phldrT="[Текст]" custT="1"/>
      <dgm:spPr/>
      <dgm:t>
        <a:bodyPr/>
        <a:lstStyle/>
        <a:p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ПОДГОТОВКА ДОКУМЕНТОВ</a:t>
          </a:r>
        </a:p>
        <a:p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-Прием заявлений и документов для поступления;</a:t>
          </a:r>
        </a:p>
      </dgm:t>
    </dgm:pt>
    <dgm:pt modelId="{A191B61C-A0C2-4E34-BAE1-FA52CA75D325}" type="parTrans" cxnId="{AD1D20E9-8091-4120-AF82-824D31BD72B9}">
      <dgm:prSet/>
      <dgm:spPr/>
      <dgm:t>
        <a:bodyPr/>
        <a:lstStyle/>
        <a:p>
          <a:endParaRPr lang="ru-RU"/>
        </a:p>
      </dgm:t>
    </dgm:pt>
    <dgm:pt modelId="{FAC0D423-6C01-40A2-AB40-98FB6665C22D}" type="sibTrans" cxnId="{AD1D20E9-8091-4120-AF82-824D31BD72B9}">
      <dgm:prSet/>
      <dgm:spPr/>
      <dgm:t>
        <a:bodyPr/>
        <a:lstStyle/>
        <a:p>
          <a:endParaRPr lang="ru-RU"/>
        </a:p>
      </dgm:t>
    </dgm:pt>
    <dgm:pt modelId="{AB115F61-AD65-4C04-AFF4-A561E4A28259}">
      <dgm:prSet phldrT="[Текст]"/>
      <dgm:spPr/>
      <dgm:t>
        <a:bodyPr/>
        <a:lstStyle/>
        <a:p>
          <a:r>
            <a:rPr lang="ru-RU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2 этап</a:t>
          </a:r>
        </a:p>
      </dgm:t>
    </dgm:pt>
    <dgm:pt modelId="{64D8A1C3-B331-41B9-8734-AC8E86C36BEB}" type="parTrans" cxnId="{CE9DCF6A-3E9A-46A1-AA14-548C433B9698}">
      <dgm:prSet/>
      <dgm:spPr/>
      <dgm:t>
        <a:bodyPr/>
        <a:lstStyle/>
        <a:p>
          <a:endParaRPr lang="ru-RU"/>
        </a:p>
      </dgm:t>
    </dgm:pt>
    <dgm:pt modelId="{9CD93B24-489E-4F67-BFE4-D311513331E0}" type="sibTrans" cxnId="{CE9DCF6A-3E9A-46A1-AA14-548C433B9698}">
      <dgm:prSet/>
      <dgm:spPr/>
      <dgm:t>
        <a:bodyPr/>
        <a:lstStyle/>
        <a:p>
          <a:endParaRPr lang="ru-RU"/>
        </a:p>
      </dgm:t>
    </dgm:pt>
    <dgm:pt modelId="{4E8FBA8C-9326-4743-A0A2-9021EEE0AB8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ВСТУПИТЕЛЬНЫЕ ИСПЫТАНИЯ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-Мед. осмотр врачами- специалистами академии;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-психологическое тестирование психологами академии;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-экзамен по русскому языку (тестирование);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-экзамен по математике(контрольная работа);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экзамен по физической культуре(сдача нормативов: БЕГ-60м/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2000 м/ Подтягивание)</a:t>
          </a:r>
          <a:endParaRPr lang="ru-RU" sz="1600" dirty="0">
            <a:latin typeface="Bahnschrift SemiBold SemiConden" panose="020B0502040204020203" pitchFamily="34" charset="0"/>
          </a:endParaRPr>
        </a:p>
      </dgm:t>
    </dgm:pt>
    <dgm:pt modelId="{17CACC09-0C03-4DD3-A0B6-68F4D54DB472}" type="parTrans" cxnId="{E03EABB4-EE44-49D9-A759-D008CA077FC3}">
      <dgm:prSet/>
      <dgm:spPr/>
      <dgm:t>
        <a:bodyPr/>
        <a:lstStyle/>
        <a:p>
          <a:endParaRPr lang="ru-RU"/>
        </a:p>
      </dgm:t>
    </dgm:pt>
    <dgm:pt modelId="{A9893CA3-96A2-49E5-81C1-06BE99B00C69}" type="sibTrans" cxnId="{E03EABB4-EE44-49D9-A759-D008CA077FC3}">
      <dgm:prSet/>
      <dgm:spPr/>
      <dgm:t>
        <a:bodyPr/>
        <a:lstStyle/>
        <a:p>
          <a:endParaRPr lang="ru-RU"/>
        </a:p>
      </dgm:t>
    </dgm:pt>
    <dgm:pt modelId="{1F8517E6-3868-4ABF-870B-2C3E3388629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3 этап</a:t>
          </a:r>
        </a:p>
      </dgm:t>
    </dgm:pt>
    <dgm:pt modelId="{C9C81638-5EF6-4EE2-A6FD-91E5BB858E85}" type="parTrans" cxnId="{40599389-B78F-4D3A-8594-CC331523EEA1}">
      <dgm:prSet/>
      <dgm:spPr/>
      <dgm:t>
        <a:bodyPr/>
        <a:lstStyle/>
        <a:p>
          <a:endParaRPr lang="ru-RU"/>
        </a:p>
      </dgm:t>
    </dgm:pt>
    <dgm:pt modelId="{1D1885E8-8B00-46A6-A4E6-EA7534332B20}" type="sibTrans" cxnId="{40599389-B78F-4D3A-8594-CC331523EEA1}">
      <dgm:prSet/>
      <dgm:spPr/>
      <dgm:t>
        <a:bodyPr/>
        <a:lstStyle/>
        <a:p>
          <a:endParaRPr lang="ru-RU"/>
        </a:p>
      </dgm:t>
    </dgm:pt>
    <dgm:pt modelId="{A2BDC24B-BD5B-4738-A393-F0BC783A8241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ЗАЧИСЛЕНИЕ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В 10 класс зачисляются 40 человек, прошедших по конкурсу и набравших наибольшее количество баллов. </a:t>
          </a:r>
        </a:p>
      </dgm:t>
    </dgm:pt>
    <dgm:pt modelId="{57253350-49C6-41FA-B071-A82DB5A04BDC}" type="parTrans" cxnId="{2DC62780-1027-45CA-BC5A-5B866EFCDC86}">
      <dgm:prSet/>
      <dgm:spPr/>
      <dgm:t>
        <a:bodyPr/>
        <a:lstStyle/>
        <a:p>
          <a:endParaRPr lang="ru-RU"/>
        </a:p>
      </dgm:t>
    </dgm:pt>
    <dgm:pt modelId="{87EDB1E9-D17A-4676-A12F-7FF41759518E}" type="sibTrans" cxnId="{2DC62780-1027-45CA-BC5A-5B866EFCDC86}">
      <dgm:prSet/>
      <dgm:spPr/>
      <dgm:t>
        <a:bodyPr/>
        <a:lstStyle/>
        <a:p>
          <a:endParaRPr lang="ru-RU"/>
        </a:p>
      </dgm:t>
    </dgm:pt>
    <dgm:pt modelId="{F9EE06F9-39F0-4B2D-8770-2F9448A76929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-прохождение медицинского обследования;</a:t>
          </a:r>
        </a:p>
      </dgm:t>
    </dgm:pt>
    <dgm:pt modelId="{8A5E1386-E9DD-49AE-976F-5E5D0FF219E6}" type="parTrans" cxnId="{99E0149E-3FA4-4770-9E6C-8DA222545D3F}">
      <dgm:prSet/>
      <dgm:spPr/>
      <dgm:t>
        <a:bodyPr/>
        <a:lstStyle/>
        <a:p>
          <a:endParaRPr lang="ru-RU"/>
        </a:p>
      </dgm:t>
    </dgm:pt>
    <dgm:pt modelId="{18A5FF87-0115-4A40-BADA-19ABC04CA920}" type="sibTrans" cxnId="{99E0149E-3FA4-4770-9E6C-8DA222545D3F}">
      <dgm:prSet/>
      <dgm:spPr/>
      <dgm:t>
        <a:bodyPr/>
        <a:lstStyle/>
        <a:p>
          <a:endParaRPr lang="ru-RU"/>
        </a:p>
      </dgm:t>
    </dgm:pt>
    <dgm:pt modelId="{8AE4EF74-A1CA-4B06-9A81-9FB2C7774BC9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-уровень здоровья не ниже 1-2 группы, данный уровень определяется по окончании медицинского обследования врачами- специалистами .</a:t>
          </a:r>
        </a:p>
      </dgm:t>
    </dgm:pt>
    <dgm:pt modelId="{84FEF26B-5163-4E88-B4BD-F58618C9A709}" type="parTrans" cxnId="{825C3661-29C1-4556-AC4D-2E144A83237D}">
      <dgm:prSet/>
      <dgm:spPr/>
      <dgm:t>
        <a:bodyPr/>
        <a:lstStyle/>
        <a:p>
          <a:endParaRPr lang="ru-RU"/>
        </a:p>
      </dgm:t>
    </dgm:pt>
    <dgm:pt modelId="{CD0169F4-E737-460B-A8EF-BAE0A4292647}" type="sibTrans" cxnId="{825C3661-29C1-4556-AC4D-2E144A83237D}">
      <dgm:prSet/>
      <dgm:spPr/>
      <dgm:t>
        <a:bodyPr/>
        <a:lstStyle/>
        <a:p>
          <a:endParaRPr lang="ru-RU"/>
        </a:p>
      </dgm:t>
    </dgm:pt>
    <dgm:pt modelId="{6D7C6B39-A1F0-4614-B634-A0A8627D4612}">
      <dgm:prSet phldrT="[Текст]" custT="1"/>
      <dgm:spPr/>
      <dgm:t>
        <a:bodyPr/>
        <a:lstStyle/>
        <a:p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</dgm:t>
    </dgm:pt>
    <dgm:pt modelId="{B87C172F-A533-458C-AC87-327D97A59EC2}" type="parTrans" cxnId="{97B9D2EB-206A-412A-BB2E-A8F22D0D741C}">
      <dgm:prSet/>
      <dgm:spPr/>
      <dgm:t>
        <a:bodyPr/>
        <a:lstStyle/>
        <a:p>
          <a:endParaRPr lang="ru-RU"/>
        </a:p>
      </dgm:t>
    </dgm:pt>
    <dgm:pt modelId="{CEF0BD36-2A55-4685-837D-751411042912}" type="sibTrans" cxnId="{97B9D2EB-206A-412A-BB2E-A8F22D0D741C}">
      <dgm:prSet/>
      <dgm:spPr/>
      <dgm:t>
        <a:bodyPr/>
        <a:lstStyle/>
        <a:p>
          <a:endParaRPr lang="ru-RU"/>
        </a:p>
      </dgm:t>
    </dgm:pt>
    <dgm:pt modelId="{28FA42FE-DA3A-48C6-B28A-0B33AF7AC563}" type="pres">
      <dgm:prSet presAssocID="{AF987483-7329-4D35-AEB6-054C477F60A6}" presName="Name0" presStyleCnt="0">
        <dgm:presLayoutVars>
          <dgm:dir/>
          <dgm:animLvl val="lvl"/>
          <dgm:resizeHandles val="exact"/>
        </dgm:presLayoutVars>
      </dgm:prSet>
      <dgm:spPr/>
    </dgm:pt>
    <dgm:pt modelId="{F021ACE2-048C-4F1E-8523-2FE9E19DD230}" type="pres">
      <dgm:prSet presAssocID="{980FF1A1-1355-484A-81F4-BEAA2108BAB3}" presName="compositeNode" presStyleCnt="0">
        <dgm:presLayoutVars>
          <dgm:bulletEnabled val="1"/>
        </dgm:presLayoutVars>
      </dgm:prSet>
      <dgm:spPr/>
    </dgm:pt>
    <dgm:pt modelId="{6B2E65B1-BB81-4D13-B5F9-98C0EFB3F36B}" type="pres">
      <dgm:prSet presAssocID="{980FF1A1-1355-484A-81F4-BEAA2108BAB3}" presName="bgRect" presStyleLbl="node1" presStyleIdx="0" presStyleCnt="3" custScaleY="130964"/>
      <dgm:spPr/>
    </dgm:pt>
    <dgm:pt modelId="{4FAD88A6-9ECB-45AD-B79F-08AD559F5B8A}" type="pres">
      <dgm:prSet presAssocID="{980FF1A1-1355-484A-81F4-BEAA2108BAB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8A25CE4-AD11-472F-873A-E3EEB5B9A8EC}" type="pres">
      <dgm:prSet presAssocID="{980FF1A1-1355-484A-81F4-BEAA2108BAB3}" presName="childNode" presStyleLbl="node1" presStyleIdx="0" presStyleCnt="3">
        <dgm:presLayoutVars>
          <dgm:bulletEnabled val="1"/>
        </dgm:presLayoutVars>
      </dgm:prSet>
      <dgm:spPr/>
    </dgm:pt>
    <dgm:pt modelId="{89C91779-A053-4871-B89E-AA0563B3678C}" type="pres">
      <dgm:prSet presAssocID="{4B53F0DB-4216-4C5B-A84A-B97689BEFBC7}" presName="hSp" presStyleCnt="0"/>
      <dgm:spPr/>
    </dgm:pt>
    <dgm:pt modelId="{34B7A0C6-BF9F-4465-B81C-3454DD0A9769}" type="pres">
      <dgm:prSet presAssocID="{4B53F0DB-4216-4C5B-A84A-B97689BEFBC7}" presName="vProcSp" presStyleCnt="0"/>
      <dgm:spPr/>
    </dgm:pt>
    <dgm:pt modelId="{E6103DE8-B194-42E3-B5BB-CC15F73E32D8}" type="pres">
      <dgm:prSet presAssocID="{4B53F0DB-4216-4C5B-A84A-B97689BEFBC7}" presName="vSp1" presStyleCnt="0"/>
      <dgm:spPr/>
    </dgm:pt>
    <dgm:pt modelId="{D3D5CA18-1C2E-4EEC-89E2-AEC2E5C7B63C}" type="pres">
      <dgm:prSet presAssocID="{4B53F0DB-4216-4C5B-A84A-B97689BEFBC7}" presName="simulatedConn" presStyleLbl="solidFgAcc1" presStyleIdx="0" presStyleCnt="2"/>
      <dgm:spPr/>
    </dgm:pt>
    <dgm:pt modelId="{0FB10962-35D1-4DE1-96AD-CFAF714FEA66}" type="pres">
      <dgm:prSet presAssocID="{4B53F0DB-4216-4C5B-A84A-B97689BEFBC7}" presName="vSp2" presStyleCnt="0"/>
      <dgm:spPr/>
    </dgm:pt>
    <dgm:pt modelId="{8AA07E2F-3582-4C82-B611-F27C6881508C}" type="pres">
      <dgm:prSet presAssocID="{4B53F0DB-4216-4C5B-A84A-B97689BEFBC7}" presName="sibTrans" presStyleCnt="0"/>
      <dgm:spPr/>
    </dgm:pt>
    <dgm:pt modelId="{1EC75628-2D83-490D-847F-BB7231839DBA}" type="pres">
      <dgm:prSet presAssocID="{AB115F61-AD65-4C04-AFF4-A561E4A28259}" presName="compositeNode" presStyleCnt="0">
        <dgm:presLayoutVars>
          <dgm:bulletEnabled val="1"/>
        </dgm:presLayoutVars>
      </dgm:prSet>
      <dgm:spPr/>
    </dgm:pt>
    <dgm:pt modelId="{A7DF490E-6F23-48C3-A0F2-DA0FC8D55309}" type="pres">
      <dgm:prSet presAssocID="{AB115F61-AD65-4C04-AFF4-A561E4A28259}" presName="bgRect" presStyleLbl="node1" presStyleIdx="1" presStyleCnt="3" custScaleY="130964"/>
      <dgm:spPr/>
    </dgm:pt>
    <dgm:pt modelId="{0579A381-CE8C-41BD-BDEA-20D8C5EEFA0B}" type="pres">
      <dgm:prSet presAssocID="{AB115F61-AD65-4C04-AFF4-A561E4A2825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027F98E-368F-4769-8AEE-B8E806BC774E}" type="pres">
      <dgm:prSet presAssocID="{AB115F61-AD65-4C04-AFF4-A561E4A28259}" presName="childNode" presStyleLbl="node1" presStyleIdx="1" presStyleCnt="3">
        <dgm:presLayoutVars>
          <dgm:bulletEnabled val="1"/>
        </dgm:presLayoutVars>
      </dgm:prSet>
      <dgm:spPr/>
    </dgm:pt>
    <dgm:pt modelId="{9C6AE163-CA43-4E6F-870B-98F1A59A28C9}" type="pres">
      <dgm:prSet presAssocID="{9CD93B24-489E-4F67-BFE4-D311513331E0}" presName="hSp" presStyleCnt="0"/>
      <dgm:spPr/>
    </dgm:pt>
    <dgm:pt modelId="{9D776314-08F0-49BF-B44C-FD40840B1240}" type="pres">
      <dgm:prSet presAssocID="{9CD93B24-489E-4F67-BFE4-D311513331E0}" presName="vProcSp" presStyleCnt="0"/>
      <dgm:spPr/>
    </dgm:pt>
    <dgm:pt modelId="{6F6C2119-862E-4A4B-B282-1ECE38B52A4A}" type="pres">
      <dgm:prSet presAssocID="{9CD93B24-489E-4F67-BFE4-D311513331E0}" presName="vSp1" presStyleCnt="0"/>
      <dgm:spPr/>
    </dgm:pt>
    <dgm:pt modelId="{336A5D0D-7594-4315-98BD-5D398DD30364}" type="pres">
      <dgm:prSet presAssocID="{9CD93B24-489E-4F67-BFE4-D311513331E0}" presName="simulatedConn" presStyleLbl="solidFgAcc1" presStyleIdx="1" presStyleCnt="2"/>
      <dgm:spPr/>
    </dgm:pt>
    <dgm:pt modelId="{9DFDDA59-54C8-43C9-815D-08D2364B7C9C}" type="pres">
      <dgm:prSet presAssocID="{9CD93B24-489E-4F67-BFE4-D311513331E0}" presName="vSp2" presStyleCnt="0"/>
      <dgm:spPr/>
    </dgm:pt>
    <dgm:pt modelId="{751D3DE6-B249-4A5F-97C1-8693F7CC5A64}" type="pres">
      <dgm:prSet presAssocID="{9CD93B24-489E-4F67-BFE4-D311513331E0}" presName="sibTrans" presStyleCnt="0"/>
      <dgm:spPr/>
    </dgm:pt>
    <dgm:pt modelId="{0FE0FB4C-7625-4B1E-B860-9A3CFC3328E0}" type="pres">
      <dgm:prSet presAssocID="{1F8517E6-3868-4ABF-870B-2C3E3388629C}" presName="compositeNode" presStyleCnt="0">
        <dgm:presLayoutVars>
          <dgm:bulletEnabled val="1"/>
        </dgm:presLayoutVars>
      </dgm:prSet>
      <dgm:spPr/>
    </dgm:pt>
    <dgm:pt modelId="{F19A8975-2BAD-4203-A885-1F4EF3435BBE}" type="pres">
      <dgm:prSet presAssocID="{1F8517E6-3868-4ABF-870B-2C3E3388629C}" presName="bgRect" presStyleLbl="node1" presStyleIdx="2" presStyleCnt="3" custScaleY="130964" custLinFactNeighborX="-2116" custLinFactNeighborY="1021"/>
      <dgm:spPr/>
    </dgm:pt>
    <dgm:pt modelId="{227DF932-6958-4719-BE53-537CA9FDC10B}" type="pres">
      <dgm:prSet presAssocID="{1F8517E6-3868-4ABF-870B-2C3E3388629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BA198A4-63DF-43E2-B1B1-D017BF073B95}" type="pres">
      <dgm:prSet presAssocID="{1F8517E6-3868-4ABF-870B-2C3E3388629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ED6B804-0FB4-4FEC-A8EB-FC783487EAD4}" type="presOf" srcId="{AB115F61-AD65-4C04-AFF4-A561E4A28259}" destId="{A7DF490E-6F23-48C3-A0F2-DA0FC8D55309}" srcOrd="0" destOrd="0" presId="urn:microsoft.com/office/officeart/2005/8/layout/hProcess7"/>
    <dgm:cxn modelId="{DEFB7C07-AE8E-4B91-AA53-A34D3313D385}" srcId="{AF987483-7329-4D35-AEB6-054C477F60A6}" destId="{980FF1A1-1355-484A-81F4-BEAA2108BAB3}" srcOrd="0" destOrd="0" parTransId="{1AD48F74-914F-4DBA-91CB-13696DEBADFD}" sibTransId="{4B53F0DB-4216-4C5B-A84A-B97689BEFBC7}"/>
    <dgm:cxn modelId="{DAB8E810-285F-45F2-BA2D-367F062BC772}" type="presOf" srcId="{4E8FBA8C-9326-4743-A0A2-9021EEE0AB8F}" destId="{3027F98E-368F-4769-8AEE-B8E806BC774E}" srcOrd="0" destOrd="0" presId="urn:microsoft.com/office/officeart/2005/8/layout/hProcess7"/>
    <dgm:cxn modelId="{D820A41B-F647-4C62-8577-01753C7A0F0F}" type="presOf" srcId="{8AE4EF74-A1CA-4B06-9A81-9FB2C7774BC9}" destId="{08A25CE4-AD11-472F-873A-E3EEB5B9A8EC}" srcOrd="0" destOrd="2" presId="urn:microsoft.com/office/officeart/2005/8/layout/hProcess7"/>
    <dgm:cxn modelId="{70FB5F22-5387-4D2E-B435-95C5EFA5F3BC}" type="presOf" srcId="{1F8517E6-3868-4ABF-870B-2C3E3388629C}" destId="{227DF932-6958-4719-BE53-537CA9FDC10B}" srcOrd="1" destOrd="0" presId="urn:microsoft.com/office/officeart/2005/8/layout/hProcess7"/>
    <dgm:cxn modelId="{FFA8D524-05CA-4838-9E64-0169C4B4E321}" type="presOf" srcId="{F9EE06F9-39F0-4B2D-8770-2F9448A76929}" destId="{08A25CE4-AD11-472F-873A-E3EEB5B9A8EC}" srcOrd="0" destOrd="1" presId="urn:microsoft.com/office/officeart/2005/8/layout/hProcess7"/>
    <dgm:cxn modelId="{825C3661-29C1-4556-AC4D-2E144A83237D}" srcId="{980FF1A1-1355-484A-81F4-BEAA2108BAB3}" destId="{8AE4EF74-A1CA-4B06-9A81-9FB2C7774BC9}" srcOrd="2" destOrd="0" parTransId="{84FEF26B-5163-4E88-B4BD-F58618C9A709}" sibTransId="{CD0169F4-E737-460B-A8EF-BAE0A4292647}"/>
    <dgm:cxn modelId="{CE9DCF6A-3E9A-46A1-AA14-548C433B9698}" srcId="{AF987483-7329-4D35-AEB6-054C477F60A6}" destId="{AB115F61-AD65-4C04-AFF4-A561E4A28259}" srcOrd="1" destOrd="0" parTransId="{64D8A1C3-B331-41B9-8734-AC8E86C36BEB}" sibTransId="{9CD93B24-489E-4F67-BFE4-D311513331E0}"/>
    <dgm:cxn modelId="{6B5B2472-8CAF-40A8-AE25-D1FD544447AC}" type="presOf" srcId="{6D7C6B39-A1F0-4614-B634-A0A8627D4612}" destId="{08A25CE4-AD11-472F-873A-E3EEB5B9A8EC}" srcOrd="0" destOrd="3" presId="urn:microsoft.com/office/officeart/2005/8/layout/hProcess7"/>
    <dgm:cxn modelId="{2DC62780-1027-45CA-BC5A-5B866EFCDC86}" srcId="{1F8517E6-3868-4ABF-870B-2C3E3388629C}" destId="{A2BDC24B-BD5B-4738-A393-F0BC783A8241}" srcOrd="0" destOrd="0" parTransId="{57253350-49C6-41FA-B071-A82DB5A04BDC}" sibTransId="{87EDB1E9-D17A-4676-A12F-7FF41759518E}"/>
    <dgm:cxn modelId="{FA4F1783-824A-4889-93A6-73131074F652}" type="presOf" srcId="{1F8517E6-3868-4ABF-870B-2C3E3388629C}" destId="{F19A8975-2BAD-4203-A885-1F4EF3435BBE}" srcOrd="0" destOrd="0" presId="urn:microsoft.com/office/officeart/2005/8/layout/hProcess7"/>
    <dgm:cxn modelId="{40599389-B78F-4D3A-8594-CC331523EEA1}" srcId="{AF987483-7329-4D35-AEB6-054C477F60A6}" destId="{1F8517E6-3868-4ABF-870B-2C3E3388629C}" srcOrd="2" destOrd="0" parTransId="{C9C81638-5EF6-4EE2-A6FD-91E5BB858E85}" sibTransId="{1D1885E8-8B00-46A6-A4E6-EA7534332B20}"/>
    <dgm:cxn modelId="{5682F591-6A33-4563-8D37-8FF00752FF81}" type="presOf" srcId="{C39F9CC9-7572-4970-B5DE-E24AFE4001FA}" destId="{08A25CE4-AD11-472F-873A-E3EEB5B9A8EC}" srcOrd="0" destOrd="0" presId="urn:microsoft.com/office/officeart/2005/8/layout/hProcess7"/>
    <dgm:cxn modelId="{BCCBCD99-DFB7-4DE4-B0F5-8DBFC58C73FA}" type="presOf" srcId="{AB115F61-AD65-4C04-AFF4-A561E4A28259}" destId="{0579A381-CE8C-41BD-BDEA-20D8C5EEFA0B}" srcOrd="1" destOrd="0" presId="urn:microsoft.com/office/officeart/2005/8/layout/hProcess7"/>
    <dgm:cxn modelId="{99E0149E-3FA4-4770-9E6C-8DA222545D3F}" srcId="{980FF1A1-1355-484A-81F4-BEAA2108BAB3}" destId="{F9EE06F9-39F0-4B2D-8770-2F9448A76929}" srcOrd="1" destOrd="0" parTransId="{8A5E1386-E9DD-49AE-976F-5E5D0FF219E6}" sibTransId="{18A5FF87-0115-4A40-BADA-19ABC04CA920}"/>
    <dgm:cxn modelId="{E03EABB4-EE44-49D9-A759-D008CA077FC3}" srcId="{AB115F61-AD65-4C04-AFF4-A561E4A28259}" destId="{4E8FBA8C-9326-4743-A0A2-9021EEE0AB8F}" srcOrd="0" destOrd="0" parTransId="{17CACC09-0C03-4DD3-A0B6-68F4D54DB472}" sibTransId="{A9893CA3-96A2-49E5-81C1-06BE99B00C69}"/>
    <dgm:cxn modelId="{566801CE-E26A-4687-A496-BA5F4DCEFFE2}" type="presOf" srcId="{980FF1A1-1355-484A-81F4-BEAA2108BAB3}" destId="{4FAD88A6-9ECB-45AD-B79F-08AD559F5B8A}" srcOrd="1" destOrd="0" presId="urn:microsoft.com/office/officeart/2005/8/layout/hProcess7"/>
    <dgm:cxn modelId="{717F49E1-E731-4B73-923A-0398D324B7F0}" type="presOf" srcId="{AF987483-7329-4D35-AEB6-054C477F60A6}" destId="{28FA42FE-DA3A-48C6-B28A-0B33AF7AC563}" srcOrd="0" destOrd="0" presId="urn:microsoft.com/office/officeart/2005/8/layout/hProcess7"/>
    <dgm:cxn modelId="{AD1D20E9-8091-4120-AF82-824D31BD72B9}" srcId="{980FF1A1-1355-484A-81F4-BEAA2108BAB3}" destId="{C39F9CC9-7572-4970-B5DE-E24AFE4001FA}" srcOrd="0" destOrd="0" parTransId="{A191B61C-A0C2-4E34-BAE1-FA52CA75D325}" sibTransId="{FAC0D423-6C01-40A2-AB40-98FB6665C22D}"/>
    <dgm:cxn modelId="{97B9D2EB-206A-412A-BB2E-A8F22D0D741C}" srcId="{980FF1A1-1355-484A-81F4-BEAA2108BAB3}" destId="{6D7C6B39-A1F0-4614-B634-A0A8627D4612}" srcOrd="3" destOrd="0" parTransId="{B87C172F-A533-458C-AC87-327D97A59EC2}" sibTransId="{CEF0BD36-2A55-4685-837D-751411042912}"/>
    <dgm:cxn modelId="{E73F35F0-2DBC-4EBE-B820-CF902B89257E}" type="presOf" srcId="{A2BDC24B-BD5B-4738-A393-F0BC783A8241}" destId="{9BA198A4-63DF-43E2-B1B1-D017BF073B95}" srcOrd="0" destOrd="0" presId="urn:microsoft.com/office/officeart/2005/8/layout/hProcess7"/>
    <dgm:cxn modelId="{43277FF0-EFCE-4548-BFA7-D46803677821}" type="presOf" srcId="{980FF1A1-1355-484A-81F4-BEAA2108BAB3}" destId="{6B2E65B1-BB81-4D13-B5F9-98C0EFB3F36B}" srcOrd="0" destOrd="0" presId="urn:microsoft.com/office/officeart/2005/8/layout/hProcess7"/>
    <dgm:cxn modelId="{8F3BAD71-25BE-47B3-848D-FE3E9DE4FE08}" type="presParOf" srcId="{28FA42FE-DA3A-48C6-B28A-0B33AF7AC563}" destId="{F021ACE2-048C-4F1E-8523-2FE9E19DD230}" srcOrd="0" destOrd="0" presId="urn:microsoft.com/office/officeart/2005/8/layout/hProcess7"/>
    <dgm:cxn modelId="{464D5F05-63BC-4130-87D1-90BE62C64009}" type="presParOf" srcId="{F021ACE2-048C-4F1E-8523-2FE9E19DD230}" destId="{6B2E65B1-BB81-4D13-B5F9-98C0EFB3F36B}" srcOrd="0" destOrd="0" presId="urn:microsoft.com/office/officeart/2005/8/layout/hProcess7"/>
    <dgm:cxn modelId="{7F6E123C-D0AB-4C1D-9C40-82AD4329FE0A}" type="presParOf" srcId="{F021ACE2-048C-4F1E-8523-2FE9E19DD230}" destId="{4FAD88A6-9ECB-45AD-B79F-08AD559F5B8A}" srcOrd="1" destOrd="0" presId="urn:microsoft.com/office/officeart/2005/8/layout/hProcess7"/>
    <dgm:cxn modelId="{9D7AC39F-1FDB-4812-A535-60E58E06AD7E}" type="presParOf" srcId="{F021ACE2-048C-4F1E-8523-2FE9E19DD230}" destId="{08A25CE4-AD11-472F-873A-E3EEB5B9A8EC}" srcOrd="2" destOrd="0" presId="urn:microsoft.com/office/officeart/2005/8/layout/hProcess7"/>
    <dgm:cxn modelId="{BCE40BD9-6B5D-4617-AE75-D54ECAE3536E}" type="presParOf" srcId="{28FA42FE-DA3A-48C6-B28A-0B33AF7AC563}" destId="{89C91779-A053-4871-B89E-AA0563B3678C}" srcOrd="1" destOrd="0" presId="urn:microsoft.com/office/officeart/2005/8/layout/hProcess7"/>
    <dgm:cxn modelId="{1BE636C4-76F3-4E2C-9DFF-2AAAD0DDF8AC}" type="presParOf" srcId="{28FA42FE-DA3A-48C6-B28A-0B33AF7AC563}" destId="{34B7A0C6-BF9F-4465-B81C-3454DD0A9769}" srcOrd="2" destOrd="0" presId="urn:microsoft.com/office/officeart/2005/8/layout/hProcess7"/>
    <dgm:cxn modelId="{2F3964EC-D735-4AF4-A06B-77FE6FA8636B}" type="presParOf" srcId="{34B7A0C6-BF9F-4465-B81C-3454DD0A9769}" destId="{E6103DE8-B194-42E3-B5BB-CC15F73E32D8}" srcOrd="0" destOrd="0" presId="urn:microsoft.com/office/officeart/2005/8/layout/hProcess7"/>
    <dgm:cxn modelId="{2B22B4BD-5174-4A86-9762-34EBB8340164}" type="presParOf" srcId="{34B7A0C6-BF9F-4465-B81C-3454DD0A9769}" destId="{D3D5CA18-1C2E-4EEC-89E2-AEC2E5C7B63C}" srcOrd="1" destOrd="0" presId="urn:microsoft.com/office/officeart/2005/8/layout/hProcess7"/>
    <dgm:cxn modelId="{72C2705C-C3C6-4B1C-BFB0-34997AF0B489}" type="presParOf" srcId="{34B7A0C6-BF9F-4465-B81C-3454DD0A9769}" destId="{0FB10962-35D1-4DE1-96AD-CFAF714FEA66}" srcOrd="2" destOrd="0" presId="urn:microsoft.com/office/officeart/2005/8/layout/hProcess7"/>
    <dgm:cxn modelId="{AB4CAE55-065D-4DC1-80ED-FAB3B03BEEB8}" type="presParOf" srcId="{28FA42FE-DA3A-48C6-B28A-0B33AF7AC563}" destId="{8AA07E2F-3582-4C82-B611-F27C6881508C}" srcOrd="3" destOrd="0" presId="urn:microsoft.com/office/officeart/2005/8/layout/hProcess7"/>
    <dgm:cxn modelId="{013051CC-DD63-4192-96F1-0F0E9A5880E7}" type="presParOf" srcId="{28FA42FE-DA3A-48C6-B28A-0B33AF7AC563}" destId="{1EC75628-2D83-490D-847F-BB7231839DBA}" srcOrd="4" destOrd="0" presId="urn:microsoft.com/office/officeart/2005/8/layout/hProcess7"/>
    <dgm:cxn modelId="{D8B580C2-DCDB-42EA-A626-A814E7216691}" type="presParOf" srcId="{1EC75628-2D83-490D-847F-BB7231839DBA}" destId="{A7DF490E-6F23-48C3-A0F2-DA0FC8D55309}" srcOrd="0" destOrd="0" presId="urn:microsoft.com/office/officeart/2005/8/layout/hProcess7"/>
    <dgm:cxn modelId="{A28B6DAE-DD75-4A0B-A3A9-E673ED5CEB4B}" type="presParOf" srcId="{1EC75628-2D83-490D-847F-BB7231839DBA}" destId="{0579A381-CE8C-41BD-BDEA-20D8C5EEFA0B}" srcOrd="1" destOrd="0" presId="urn:microsoft.com/office/officeart/2005/8/layout/hProcess7"/>
    <dgm:cxn modelId="{23E93EF8-2E2A-4009-A2A8-CFC8A3AC6410}" type="presParOf" srcId="{1EC75628-2D83-490D-847F-BB7231839DBA}" destId="{3027F98E-368F-4769-8AEE-B8E806BC774E}" srcOrd="2" destOrd="0" presId="urn:microsoft.com/office/officeart/2005/8/layout/hProcess7"/>
    <dgm:cxn modelId="{522ECBF3-E94A-4930-A1F4-28936A125D98}" type="presParOf" srcId="{28FA42FE-DA3A-48C6-B28A-0B33AF7AC563}" destId="{9C6AE163-CA43-4E6F-870B-98F1A59A28C9}" srcOrd="5" destOrd="0" presId="urn:microsoft.com/office/officeart/2005/8/layout/hProcess7"/>
    <dgm:cxn modelId="{3BFA1712-F934-4D44-AC56-42BB1A3DA9D9}" type="presParOf" srcId="{28FA42FE-DA3A-48C6-B28A-0B33AF7AC563}" destId="{9D776314-08F0-49BF-B44C-FD40840B1240}" srcOrd="6" destOrd="0" presId="urn:microsoft.com/office/officeart/2005/8/layout/hProcess7"/>
    <dgm:cxn modelId="{E2B68B04-BDF5-4B58-A613-A9EF01C82F75}" type="presParOf" srcId="{9D776314-08F0-49BF-B44C-FD40840B1240}" destId="{6F6C2119-862E-4A4B-B282-1ECE38B52A4A}" srcOrd="0" destOrd="0" presId="urn:microsoft.com/office/officeart/2005/8/layout/hProcess7"/>
    <dgm:cxn modelId="{A492EB4B-4158-4256-80F7-354A58770F15}" type="presParOf" srcId="{9D776314-08F0-49BF-B44C-FD40840B1240}" destId="{336A5D0D-7594-4315-98BD-5D398DD30364}" srcOrd="1" destOrd="0" presId="urn:microsoft.com/office/officeart/2005/8/layout/hProcess7"/>
    <dgm:cxn modelId="{1457969F-0B08-471F-92FD-47525AB3C027}" type="presParOf" srcId="{9D776314-08F0-49BF-B44C-FD40840B1240}" destId="{9DFDDA59-54C8-43C9-815D-08D2364B7C9C}" srcOrd="2" destOrd="0" presId="urn:microsoft.com/office/officeart/2005/8/layout/hProcess7"/>
    <dgm:cxn modelId="{77F9D518-65D5-4191-B100-958D685C0588}" type="presParOf" srcId="{28FA42FE-DA3A-48C6-B28A-0B33AF7AC563}" destId="{751D3DE6-B249-4A5F-97C1-8693F7CC5A64}" srcOrd="7" destOrd="0" presId="urn:microsoft.com/office/officeart/2005/8/layout/hProcess7"/>
    <dgm:cxn modelId="{AAC2C833-6DCC-49A4-8771-08386CBCD2AA}" type="presParOf" srcId="{28FA42FE-DA3A-48C6-B28A-0B33AF7AC563}" destId="{0FE0FB4C-7625-4B1E-B860-9A3CFC3328E0}" srcOrd="8" destOrd="0" presId="urn:microsoft.com/office/officeart/2005/8/layout/hProcess7"/>
    <dgm:cxn modelId="{D6C3EA8E-6DE9-4ED5-9728-335451E06A59}" type="presParOf" srcId="{0FE0FB4C-7625-4B1E-B860-9A3CFC3328E0}" destId="{F19A8975-2BAD-4203-A885-1F4EF3435BBE}" srcOrd="0" destOrd="0" presId="urn:microsoft.com/office/officeart/2005/8/layout/hProcess7"/>
    <dgm:cxn modelId="{9DFA34F3-DB76-4530-A0B7-532C67E2F3FF}" type="presParOf" srcId="{0FE0FB4C-7625-4B1E-B860-9A3CFC3328E0}" destId="{227DF932-6958-4719-BE53-537CA9FDC10B}" srcOrd="1" destOrd="0" presId="urn:microsoft.com/office/officeart/2005/8/layout/hProcess7"/>
    <dgm:cxn modelId="{85CB4DD3-9725-4A92-BAB2-9556D4FB5CAA}" type="presParOf" srcId="{0FE0FB4C-7625-4B1E-B860-9A3CFC3328E0}" destId="{9BA198A4-63DF-43E2-B1B1-D017BF073B9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87483-7329-4D35-AEB6-054C477F60A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FF1A1-1355-484A-81F4-BEAA2108BAB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1 этап</a:t>
          </a:r>
        </a:p>
      </dgm:t>
    </dgm:pt>
    <dgm:pt modelId="{1AD48F74-914F-4DBA-91CB-13696DEBADFD}" type="parTrans" cxnId="{DEFB7C07-AE8E-4B91-AA53-A34D3313D385}">
      <dgm:prSet/>
      <dgm:spPr/>
      <dgm:t>
        <a:bodyPr/>
        <a:lstStyle/>
        <a:p>
          <a:endParaRPr lang="ru-RU"/>
        </a:p>
      </dgm:t>
    </dgm:pt>
    <dgm:pt modelId="{4B53F0DB-4216-4C5B-A84A-B97689BEFBC7}" type="sibTrans" cxnId="{DEFB7C07-AE8E-4B91-AA53-A34D3313D385}">
      <dgm:prSet/>
      <dgm:spPr/>
      <dgm:t>
        <a:bodyPr/>
        <a:lstStyle/>
        <a:p>
          <a:endParaRPr lang="ru-RU"/>
        </a:p>
      </dgm:t>
    </dgm:pt>
    <dgm:pt modelId="{C39F9CC9-7572-4970-B5DE-E24AFE4001FA}">
      <dgm:prSet phldrT="[Текст]" custT="1"/>
      <dgm:spPr/>
      <dgm:t>
        <a:bodyPr/>
        <a:lstStyle/>
        <a:p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Комплектующий орган МЧС России проводит предварительный отбор кандидатов:</a:t>
          </a:r>
        </a:p>
        <a:p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-проводит специальную проверку;</a:t>
          </a:r>
        </a:p>
      </dgm:t>
    </dgm:pt>
    <dgm:pt modelId="{A191B61C-A0C2-4E34-BAE1-FA52CA75D325}" type="parTrans" cxnId="{AD1D20E9-8091-4120-AF82-824D31BD72B9}">
      <dgm:prSet/>
      <dgm:spPr/>
      <dgm:t>
        <a:bodyPr/>
        <a:lstStyle/>
        <a:p>
          <a:endParaRPr lang="ru-RU"/>
        </a:p>
      </dgm:t>
    </dgm:pt>
    <dgm:pt modelId="{FAC0D423-6C01-40A2-AB40-98FB6665C22D}" type="sibTrans" cxnId="{AD1D20E9-8091-4120-AF82-824D31BD72B9}">
      <dgm:prSet/>
      <dgm:spPr/>
      <dgm:t>
        <a:bodyPr/>
        <a:lstStyle/>
        <a:p>
          <a:endParaRPr lang="ru-RU"/>
        </a:p>
      </dgm:t>
    </dgm:pt>
    <dgm:pt modelId="{AB115F61-AD65-4C04-AFF4-A561E4A28259}">
      <dgm:prSet phldrT="[Текст]"/>
      <dgm:spPr/>
      <dgm:t>
        <a:bodyPr/>
        <a:lstStyle/>
        <a:p>
          <a:r>
            <a:rPr lang="ru-RU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2 этап</a:t>
          </a:r>
        </a:p>
      </dgm:t>
    </dgm:pt>
    <dgm:pt modelId="{64D8A1C3-B331-41B9-8734-AC8E86C36BEB}" type="parTrans" cxnId="{CE9DCF6A-3E9A-46A1-AA14-548C433B9698}">
      <dgm:prSet/>
      <dgm:spPr/>
      <dgm:t>
        <a:bodyPr/>
        <a:lstStyle/>
        <a:p>
          <a:endParaRPr lang="ru-RU"/>
        </a:p>
      </dgm:t>
    </dgm:pt>
    <dgm:pt modelId="{9CD93B24-489E-4F67-BFE4-D311513331E0}" type="sibTrans" cxnId="{CE9DCF6A-3E9A-46A1-AA14-548C433B9698}">
      <dgm:prSet/>
      <dgm:spPr/>
      <dgm:t>
        <a:bodyPr/>
        <a:lstStyle/>
        <a:p>
          <a:endParaRPr lang="ru-RU"/>
        </a:p>
      </dgm:t>
    </dgm:pt>
    <dgm:pt modelId="{4E8FBA8C-9326-4743-A0A2-9021EEE0AB8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Отправляет в академию до 15 июня </a:t>
          </a:r>
          <a:r>
            <a:rPr lang="ru-RU" sz="1800" dirty="0">
              <a:latin typeface="Bahnschrift SemiBold SemiConden" panose="020B0502040204020203" pitchFamily="34" charset="0"/>
            </a:rPr>
            <a:t> </a:t>
          </a:r>
        </a:p>
      </dgm:t>
    </dgm:pt>
    <dgm:pt modelId="{17CACC09-0C03-4DD3-A0B6-68F4D54DB472}" type="parTrans" cxnId="{E03EABB4-EE44-49D9-A759-D008CA077FC3}">
      <dgm:prSet/>
      <dgm:spPr/>
      <dgm:t>
        <a:bodyPr/>
        <a:lstStyle/>
        <a:p>
          <a:endParaRPr lang="ru-RU"/>
        </a:p>
      </dgm:t>
    </dgm:pt>
    <dgm:pt modelId="{A9893CA3-96A2-49E5-81C1-06BE99B00C69}" type="sibTrans" cxnId="{E03EABB4-EE44-49D9-A759-D008CA077FC3}">
      <dgm:prSet/>
      <dgm:spPr/>
      <dgm:t>
        <a:bodyPr/>
        <a:lstStyle/>
        <a:p>
          <a:endParaRPr lang="ru-RU"/>
        </a:p>
      </dgm:t>
    </dgm:pt>
    <dgm:pt modelId="{1F8517E6-3868-4ABF-870B-2C3E3388629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3 этап</a:t>
          </a:r>
        </a:p>
      </dgm:t>
    </dgm:pt>
    <dgm:pt modelId="{C9C81638-5EF6-4EE2-A6FD-91E5BB858E85}" type="parTrans" cxnId="{40599389-B78F-4D3A-8594-CC331523EEA1}">
      <dgm:prSet/>
      <dgm:spPr/>
      <dgm:t>
        <a:bodyPr/>
        <a:lstStyle/>
        <a:p>
          <a:endParaRPr lang="ru-RU"/>
        </a:p>
      </dgm:t>
    </dgm:pt>
    <dgm:pt modelId="{1D1885E8-8B00-46A6-A4E6-EA7534332B20}" type="sibTrans" cxnId="{40599389-B78F-4D3A-8594-CC331523EEA1}">
      <dgm:prSet/>
      <dgm:spPr/>
      <dgm:t>
        <a:bodyPr/>
        <a:lstStyle/>
        <a:p>
          <a:endParaRPr lang="ru-RU"/>
        </a:p>
      </dgm:t>
    </dgm:pt>
    <dgm:pt modelId="{A2BDC24B-BD5B-4738-A393-F0BC783A8241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Академия проводит профессиональный отбор кандидатов: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 окончательное медицинское освидетельствование;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 профессионально-психологический отбор;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 дополнительные вступительные испытания: Физическая подготовка; Математика/Обществознание. </a:t>
          </a:r>
        </a:p>
      </dgm:t>
    </dgm:pt>
    <dgm:pt modelId="{57253350-49C6-41FA-B071-A82DB5A04BDC}" type="parTrans" cxnId="{2DC62780-1027-45CA-BC5A-5B866EFCDC86}">
      <dgm:prSet/>
      <dgm:spPr/>
      <dgm:t>
        <a:bodyPr/>
        <a:lstStyle/>
        <a:p>
          <a:endParaRPr lang="ru-RU"/>
        </a:p>
      </dgm:t>
    </dgm:pt>
    <dgm:pt modelId="{87EDB1E9-D17A-4676-A12F-7FF41759518E}" type="sibTrans" cxnId="{2DC62780-1027-45CA-BC5A-5B866EFCDC86}">
      <dgm:prSet/>
      <dgm:spPr/>
      <dgm:t>
        <a:bodyPr/>
        <a:lstStyle/>
        <a:p>
          <a:endParaRPr lang="ru-RU"/>
        </a:p>
      </dgm:t>
    </dgm:pt>
    <dgm:pt modelId="{F9EE06F9-39F0-4B2D-8770-2F9448A76929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-направляет на военно-врачебную комиссию;</a:t>
          </a:r>
        </a:p>
      </dgm:t>
    </dgm:pt>
    <dgm:pt modelId="{8A5E1386-E9DD-49AE-976F-5E5D0FF219E6}" type="parTrans" cxnId="{99E0149E-3FA4-4770-9E6C-8DA222545D3F}">
      <dgm:prSet/>
      <dgm:spPr/>
      <dgm:t>
        <a:bodyPr/>
        <a:lstStyle/>
        <a:p>
          <a:endParaRPr lang="ru-RU"/>
        </a:p>
      </dgm:t>
    </dgm:pt>
    <dgm:pt modelId="{18A5FF87-0115-4A40-BADA-19ABC04CA920}" type="sibTrans" cxnId="{99E0149E-3FA4-4770-9E6C-8DA222545D3F}">
      <dgm:prSet/>
      <dgm:spPr/>
      <dgm:t>
        <a:bodyPr/>
        <a:lstStyle/>
        <a:p>
          <a:endParaRPr lang="ru-RU"/>
        </a:p>
      </dgm:t>
    </dgm:pt>
    <dgm:pt modelId="{8AE4EF74-A1CA-4B06-9A81-9FB2C7774BC9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-оформляет личное дело на обучение.</a:t>
          </a:r>
        </a:p>
      </dgm:t>
    </dgm:pt>
    <dgm:pt modelId="{84FEF26B-5163-4E88-B4BD-F58618C9A709}" type="parTrans" cxnId="{825C3661-29C1-4556-AC4D-2E144A83237D}">
      <dgm:prSet/>
      <dgm:spPr/>
      <dgm:t>
        <a:bodyPr/>
        <a:lstStyle/>
        <a:p>
          <a:endParaRPr lang="ru-RU"/>
        </a:p>
      </dgm:t>
    </dgm:pt>
    <dgm:pt modelId="{CD0169F4-E737-460B-A8EF-BAE0A4292647}" type="sibTrans" cxnId="{825C3661-29C1-4556-AC4D-2E144A83237D}">
      <dgm:prSet/>
      <dgm:spPr/>
      <dgm:t>
        <a:bodyPr/>
        <a:lstStyle/>
        <a:p>
          <a:endParaRPr lang="ru-RU"/>
        </a:p>
      </dgm:t>
    </dgm:pt>
    <dgm:pt modelId="{6D7C6B39-A1F0-4614-B634-A0A8627D4612}">
      <dgm:prSet phldrT="[Текст]" custT="1"/>
      <dgm:spPr/>
      <dgm:t>
        <a:bodyPr/>
        <a:lstStyle/>
        <a:p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</dgm:t>
    </dgm:pt>
    <dgm:pt modelId="{B87C172F-A533-458C-AC87-327D97A59EC2}" type="parTrans" cxnId="{97B9D2EB-206A-412A-BB2E-A8F22D0D741C}">
      <dgm:prSet/>
      <dgm:spPr/>
      <dgm:t>
        <a:bodyPr/>
        <a:lstStyle/>
        <a:p>
          <a:endParaRPr lang="ru-RU"/>
        </a:p>
      </dgm:t>
    </dgm:pt>
    <dgm:pt modelId="{CEF0BD36-2A55-4685-837D-751411042912}" type="sibTrans" cxnId="{97B9D2EB-206A-412A-BB2E-A8F22D0D741C}">
      <dgm:prSet/>
      <dgm:spPr/>
      <dgm:t>
        <a:bodyPr/>
        <a:lstStyle/>
        <a:p>
          <a:endParaRPr lang="ru-RU"/>
        </a:p>
      </dgm:t>
    </dgm:pt>
    <dgm:pt modelId="{28FA42FE-DA3A-48C6-B28A-0B33AF7AC563}" type="pres">
      <dgm:prSet presAssocID="{AF987483-7329-4D35-AEB6-054C477F60A6}" presName="Name0" presStyleCnt="0">
        <dgm:presLayoutVars>
          <dgm:dir/>
          <dgm:animLvl val="lvl"/>
          <dgm:resizeHandles val="exact"/>
        </dgm:presLayoutVars>
      </dgm:prSet>
      <dgm:spPr/>
    </dgm:pt>
    <dgm:pt modelId="{F021ACE2-048C-4F1E-8523-2FE9E19DD230}" type="pres">
      <dgm:prSet presAssocID="{980FF1A1-1355-484A-81F4-BEAA2108BAB3}" presName="compositeNode" presStyleCnt="0">
        <dgm:presLayoutVars>
          <dgm:bulletEnabled val="1"/>
        </dgm:presLayoutVars>
      </dgm:prSet>
      <dgm:spPr/>
    </dgm:pt>
    <dgm:pt modelId="{6B2E65B1-BB81-4D13-B5F9-98C0EFB3F36B}" type="pres">
      <dgm:prSet presAssocID="{980FF1A1-1355-484A-81F4-BEAA2108BAB3}" presName="bgRect" presStyleLbl="node1" presStyleIdx="0" presStyleCnt="3"/>
      <dgm:spPr/>
    </dgm:pt>
    <dgm:pt modelId="{4FAD88A6-9ECB-45AD-B79F-08AD559F5B8A}" type="pres">
      <dgm:prSet presAssocID="{980FF1A1-1355-484A-81F4-BEAA2108BAB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8A25CE4-AD11-472F-873A-E3EEB5B9A8EC}" type="pres">
      <dgm:prSet presAssocID="{980FF1A1-1355-484A-81F4-BEAA2108BAB3}" presName="childNode" presStyleLbl="node1" presStyleIdx="0" presStyleCnt="3">
        <dgm:presLayoutVars>
          <dgm:bulletEnabled val="1"/>
        </dgm:presLayoutVars>
      </dgm:prSet>
      <dgm:spPr/>
    </dgm:pt>
    <dgm:pt modelId="{89C91779-A053-4871-B89E-AA0563B3678C}" type="pres">
      <dgm:prSet presAssocID="{4B53F0DB-4216-4C5B-A84A-B97689BEFBC7}" presName="hSp" presStyleCnt="0"/>
      <dgm:spPr/>
    </dgm:pt>
    <dgm:pt modelId="{34B7A0C6-BF9F-4465-B81C-3454DD0A9769}" type="pres">
      <dgm:prSet presAssocID="{4B53F0DB-4216-4C5B-A84A-B97689BEFBC7}" presName="vProcSp" presStyleCnt="0"/>
      <dgm:spPr/>
    </dgm:pt>
    <dgm:pt modelId="{E6103DE8-B194-42E3-B5BB-CC15F73E32D8}" type="pres">
      <dgm:prSet presAssocID="{4B53F0DB-4216-4C5B-A84A-B97689BEFBC7}" presName="vSp1" presStyleCnt="0"/>
      <dgm:spPr/>
    </dgm:pt>
    <dgm:pt modelId="{D3D5CA18-1C2E-4EEC-89E2-AEC2E5C7B63C}" type="pres">
      <dgm:prSet presAssocID="{4B53F0DB-4216-4C5B-A84A-B97689BEFBC7}" presName="simulatedConn" presStyleLbl="solidFgAcc1" presStyleIdx="0" presStyleCnt="2"/>
      <dgm:spPr/>
    </dgm:pt>
    <dgm:pt modelId="{0FB10962-35D1-4DE1-96AD-CFAF714FEA66}" type="pres">
      <dgm:prSet presAssocID="{4B53F0DB-4216-4C5B-A84A-B97689BEFBC7}" presName="vSp2" presStyleCnt="0"/>
      <dgm:spPr/>
    </dgm:pt>
    <dgm:pt modelId="{8AA07E2F-3582-4C82-B611-F27C6881508C}" type="pres">
      <dgm:prSet presAssocID="{4B53F0DB-4216-4C5B-A84A-B97689BEFBC7}" presName="sibTrans" presStyleCnt="0"/>
      <dgm:spPr/>
    </dgm:pt>
    <dgm:pt modelId="{1EC75628-2D83-490D-847F-BB7231839DBA}" type="pres">
      <dgm:prSet presAssocID="{AB115F61-AD65-4C04-AFF4-A561E4A28259}" presName="compositeNode" presStyleCnt="0">
        <dgm:presLayoutVars>
          <dgm:bulletEnabled val="1"/>
        </dgm:presLayoutVars>
      </dgm:prSet>
      <dgm:spPr/>
    </dgm:pt>
    <dgm:pt modelId="{A7DF490E-6F23-48C3-A0F2-DA0FC8D55309}" type="pres">
      <dgm:prSet presAssocID="{AB115F61-AD65-4C04-AFF4-A561E4A28259}" presName="bgRect" presStyleLbl="node1" presStyleIdx="1" presStyleCnt="3"/>
      <dgm:spPr/>
    </dgm:pt>
    <dgm:pt modelId="{0579A381-CE8C-41BD-BDEA-20D8C5EEFA0B}" type="pres">
      <dgm:prSet presAssocID="{AB115F61-AD65-4C04-AFF4-A561E4A2825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027F98E-368F-4769-8AEE-B8E806BC774E}" type="pres">
      <dgm:prSet presAssocID="{AB115F61-AD65-4C04-AFF4-A561E4A28259}" presName="childNode" presStyleLbl="node1" presStyleIdx="1" presStyleCnt="3">
        <dgm:presLayoutVars>
          <dgm:bulletEnabled val="1"/>
        </dgm:presLayoutVars>
      </dgm:prSet>
      <dgm:spPr/>
    </dgm:pt>
    <dgm:pt modelId="{9C6AE163-CA43-4E6F-870B-98F1A59A28C9}" type="pres">
      <dgm:prSet presAssocID="{9CD93B24-489E-4F67-BFE4-D311513331E0}" presName="hSp" presStyleCnt="0"/>
      <dgm:spPr/>
    </dgm:pt>
    <dgm:pt modelId="{9D776314-08F0-49BF-B44C-FD40840B1240}" type="pres">
      <dgm:prSet presAssocID="{9CD93B24-489E-4F67-BFE4-D311513331E0}" presName="vProcSp" presStyleCnt="0"/>
      <dgm:spPr/>
    </dgm:pt>
    <dgm:pt modelId="{6F6C2119-862E-4A4B-B282-1ECE38B52A4A}" type="pres">
      <dgm:prSet presAssocID="{9CD93B24-489E-4F67-BFE4-D311513331E0}" presName="vSp1" presStyleCnt="0"/>
      <dgm:spPr/>
    </dgm:pt>
    <dgm:pt modelId="{336A5D0D-7594-4315-98BD-5D398DD30364}" type="pres">
      <dgm:prSet presAssocID="{9CD93B24-489E-4F67-BFE4-D311513331E0}" presName="simulatedConn" presStyleLbl="solidFgAcc1" presStyleIdx="1" presStyleCnt="2"/>
      <dgm:spPr/>
    </dgm:pt>
    <dgm:pt modelId="{9DFDDA59-54C8-43C9-815D-08D2364B7C9C}" type="pres">
      <dgm:prSet presAssocID="{9CD93B24-489E-4F67-BFE4-D311513331E0}" presName="vSp2" presStyleCnt="0"/>
      <dgm:spPr/>
    </dgm:pt>
    <dgm:pt modelId="{751D3DE6-B249-4A5F-97C1-8693F7CC5A64}" type="pres">
      <dgm:prSet presAssocID="{9CD93B24-489E-4F67-BFE4-D311513331E0}" presName="sibTrans" presStyleCnt="0"/>
      <dgm:spPr/>
    </dgm:pt>
    <dgm:pt modelId="{0FE0FB4C-7625-4B1E-B860-9A3CFC3328E0}" type="pres">
      <dgm:prSet presAssocID="{1F8517E6-3868-4ABF-870B-2C3E3388629C}" presName="compositeNode" presStyleCnt="0">
        <dgm:presLayoutVars>
          <dgm:bulletEnabled val="1"/>
        </dgm:presLayoutVars>
      </dgm:prSet>
      <dgm:spPr/>
    </dgm:pt>
    <dgm:pt modelId="{F19A8975-2BAD-4203-A885-1F4EF3435BBE}" type="pres">
      <dgm:prSet presAssocID="{1F8517E6-3868-4ABF-870B-2C3E3388629C}" presName="bgRect" presStyleLbl="node1" presStyleIdx="2" presStyleCnt="3" custLinFactNeighborX="-2116" custLinFactNeighborY="1021"/>
      <dgm:spPr/>
    </dgm:pt>
    <dgm:pt modelId="{227DF932-6958-4719-BE53-537CA9FDC10B}" type="pres">
      <dgm:prSet presAssocID="{1F8517E6-3868-4ABF-870B-2C3E3388629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BA198A4-63DF-43E2-B1B1-D017BF073B95}" type="pres">
      <dgm:prSet presAssocID="{1F8517E6-3868-4ABF-870B-2C3E3388629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ED6B804-0FB4-4FEC-A8EB-FC783487EAD4}" type="presOf" srcId="{AB115F61-AD65-4C04-AFF4-A561E4A28259}" destId="{A7DF490E-6F23-48C3-A0F2-DA0FC8D55309}" srcOrd="0" destOrd="0" presId="urn:microsoft.com/office/officeart/2005/8/layout/hProcess7"/>
    <dgm:cxn modelId="{DEFB7C07-AE8E-4B91-AA53-A34D3313D385}" srcId="{AF987483-7329-4D35-AEB6-054C477F60A6}" destId="{980FF1A1-1355-484A-81F4-BEAA2108BAB3}" srcOrd="0" destOrd="0" parTransId="{1AD48F74-914F-4DBA-91CB-13696DEBADFD}" sibTransId="{4B53F0DB-4216-4C5B-A84A-B97689BEFBC7}"/>
    <dgm:cxn modelId="{DAB8E810-285F-45F2-BA2D-367F062BC772}" type="presOf" srcId="{4E8FBA8C-9326-4743-A0A2-9021EEE0AB8F}" destId="{3027F98E-368F-4769-8AEE-B8E806BC774E}" srcOrd="0" destOrd="0" presId="urn:microsoft.com/office/officeart/2005/8/layout/hProcess7"/>
    <dgm:cxn modelId="{D820A41B-F647-4C62-8577-01753C7A0F0F}" type="presOf" srcId="{8AE4EF74-A1CA-4B06-9A81-9FB2C7774BC9}" destId="{08A25CE4-AD11-472F-873A-E3EEB5B9A8EC}" srcOrd="0" destOrd="2" presId="urn:microsoft.com/office/officeart/2005/8/layout/hProcess7"/>
    <dgm:cxn modelId="{70FB5F22-5387-4D2E-B435-95C5EFA5F3BC}" type="presOf" srcId="{1F8517E6-3868-4ABF-870B-2C3E3388629C}" destId="{227DF932-6958-4719-BE53-537CA9FDC10B}" srcOrd="1" destOrd="0" presId="urn:microsoft.com/office/officeart/2005/8/layout/hProcess7"/>
    <dgm:cxn modelId="{FFA8D524-05CA-4838-9E64-0169C4B4E321}" type="presOf" srcId="{F9EE06F9-39F0-4B2D-8770-2F9448A76929}" destId="{08A25CE4-AD11-472F-873A-E3EEB5B9A8EC}" srcOrd="0" destOrd="1" presId="urn:microsoft.com/office/officeart/2005/8/layout/hProcess7"/>
    <dgm:cxn modelId="{825C3661-29C1-4556-AC4D-2E144A83237D}" srcId="{980FF1A1-1355-484A-81F4-BEAA2108BAB3}" destId="{8AE4EF74-A1CA-4B06-9A81-9FB2C7774BC9}" srcOrd="2" destOrd="0" parTransId="{84FEF26B-5163-4E88-B4BD-F58618C9A709}" sibTransId="{CD0169F4-E737-460B-A8EF-BAE0A4292647}"/>
    <dgm:cxn modelId="{CE9DCF6A-3E9A-46A1-AA14-548C433B9698}" srcId="{AF987483-7329-4D35-AEB6-054C477F60A6}" destId="{AB115F61-AD65-4C04-AFF4-A561E4A28259}" srcOrd="1" destOrd="0" parTransId="{64D8A1C3-B331-41B9-8734-AC8E86C36BEB}" sibTransId="{9CD93B24-489E-4F67-BFE4-D311513331E0}"/>
    <dgm:cxn modelId="{6B5B2472-8CAF-40A8-AE25-D1FD544447AC}" type="presOf" srcId="{6D7C6B39-A1F0-4614-B634-A0A8627D4612}" destId="{08A25CE4-AD11-472F-873A-E3EEB5B9A8EC}" srcOrd="0" destOrd="3" presId="urn:microsoft.com/office/officeart/2005/8/layout/hProcess7"/>
    <dgm:cxn modelId="{2DC62780-1027-45CA-BC5A-5B866EFCDC86}" srcId="{1F8517E6-3868-4ABF-870B-2C3E3388629C}" destId="{A2BDC24B-BD5B-4738-A393-F0BC783A8241}" srcOrd="0" destOrd="0" parTransId="{57253350-49C6-41FA-B071-A82DB5A04BDC}" sibTransId="{87EDB1E9-D17A-4676-A12F-7FF41759518E}"/>
    <dgm:cxn modelId="{FA4F1783-824A-4889-93A6-73131074F652}" type="presOf" srcId="{1F8517E6-3868-4ABF-870B-2C3E3388629C}" destId="{F19A8975-2BAD-4203-A885-1F4EF3435BBE}" srcOrd="0" destOrd="0" presId="urn:microsoft.com/office/officeart/2005/8/layout/hProcess7"/>
    <dgm:cxn modelId="{40599389-B78F-4D3A-8594-CC331523EEA1}" srcId="{AF987483-7329-4D35-AEB6-054C477F60A6}" destId="{1F8517E6-3868-4ABF-870B-2C3E3388629C}" srcOrd="2" destOrd="0" parTransId="{C9C81638-5EF6-4EE2-A6FD-91E5BB858E85}" sibTransId="{1D1885E8-8B00-46A6-A4E6-EA7534332B20}"/>
    <dgm:cxn modelId="{5682F591-6A33-4563-8D37-8FF00752FF81}" type="presOf" srcId="{C39F9CC9-7572-4970-B5DE-E24AFE4001FA}" destId="{08A25CE4-AD11-472F-873A-E3EEB5B9A8EC}" srcOrd="0" destOrd="0" presId="urn:microsoft.com/office/officeart/2005/8/layout/hProcess7"/>
    <dgm:cxn modelId="{BCCBCD99-DFB7-4DE4-B0F5-8DBFC58C73FA}" type="presOf" srcId="{AB115F61-AD65-4C04-AFF4-A561E4A28259}" destId="{0579A381-CE8C-41BD-BDEA-20D8C5EEFA0B}" srcOrd="1" destOrd="0" presId="urn:microsoft.com/office/officeart/2005/8/layout/hProcess7"/>
    <dgm:cxn modelId="{99E0149E-3FA4-4770-9E6C-8DA222545D3F}" srcId="{980FF1A1-1355-484A-81F4-BEAA2108BAB3}" destId="{F9EE06F9-39F0-4B2D-8770-2F9448A76929}" srcOrd="1" destOrd="0" parTransId="{8A5E1386-E9DD-49AE-976F-5E5D0FF219E6}" sibTransId="{18A5FF87-0115-4A40-BADA-19ABC04CA920}"/>
    <dgm:cxn modelId="{E03EABB4-EE44-49D9-A759-D008CA077FC3}" srcId="{AB115F61-AD65-4C04-AFF4-A561E4A28259}" destId="{4E8FBA8C-9326-4743-A0A2-9021EEE0AB8F}" srcOrd="0" destOrd="0" parTransId="{17CACC09-0C03-4DD3-A0B6-68F4D54DB472}" sibTransId="{A9893CA3-96A2-49E5-81C1-06BE99B00C69}"/>
    <dgm:cxn modelId="{566801CE-E26A-4687-A496-BA5F4DCEFFE2}" type="presOf" srcId="{980FF1A1-1355-484A-81F4-BEAA2108BAB3}" destId="{4FAD88A6-9ECB-45AD-B79F-08AD559F5B8A}" srcOrd="1" destOrd="0" presId="urn:microsoft.com/office/officeart/2005/8/layout/hProcess7"/>
    <dgm:cxn modelId="{717F49E1-E731-4B73-923A-0398D324B7F0}" type="presOf" srcId="{AF987483-7329-4D35-AEB6-054C477F60A6}" destId="{28FA42FE-DA3A-48C6-B28A-0B33AF7AC563}" srcOrd="0" destOrd="0" presId="urn:microsoft.com/office/officeart/2005/8/layout/hProcess7"/>
    <dgm:cxn modelId="{AD1D20E9-8091-4120-AF82-824D31BD72B9}" srcId="{980FF1A1-1355-484A-81F4-BEAA2108BAB3}" destId="{C39F9CC9-7572-4970-B5DE-E24AFE4001FA}" srcOrd="0" destOrd="0" parTransId="{A191B61C-A0C2-4E34-BAE1-FA52CA75D325}" sibTransId="{FAC0D423-6C01-40A2-AB40-98FB6665C22D}"/>
    <dgm:cxn modelId="{97B9D2EB-206A-412A-BB2E-A8F22D0D741C}" srcId="{980FF1A1-1355-484A-81F4-BEAA2108BAB3}" destId="{6D7C6B39-A1F0-4614-B634-A0A8627D4612}" srcOrd="3" destOrd="0" parTransId="{B87C172F-A533-458C-AC87-327D97A59EC2}" sibTransId="{CEF0BD36-2A55-4685-837D-751411042912}"/>
    <dgm:cxn modelId="{E73F35F0-2DBC-4EBE-B820-CF902B89257E}" type="presOf" srcId="{A2BDC24B-BD5B-4738-A393-F0BC783A8241}" destId="{9BA198A4-63DF-43E2-B1B1-D017BF073B95}" srcOrd="0" destOrd="0" presId="urn:microsoft.com/office/officeart/2005/8/layout/hProcess7"/>
    <dgm:cxn modelId="{43277FF0-EFCE-4548-BFA7-D46803677821}" type="presOf" srcId="{980FF1A1-1355-484A-81F4-BEAA2108BAB3}" destId="{6B2E65B1-BB81-4D13-B5F9-98C0EFB3F36B}" srcOrd="0" destOrd="0" presId="urn:microsoft.com/office/officeart/2005/8/layout/hProcess7"/>
    <dgm:cxn modelId="{8F3BAD71-25BE-47B3-848D-FE3E9DE4FE08}" type="presParOf" srcId="{28FA42FE-DA3A-48C6-B28A-0B33AF7AC563}" destId="{F021ACE2-048C-4F1E-8523-2FE9E19DD230}" srcOrd="0" destOrd="0" presId="urn:microsoft.com/office/officeart/2005/8/layout/hProcess7"/>
    <dgm:cxn modelId="{464D5F05-63BC-4130-87D1-90BE62C64009}" type="presParOf" srcId="{F021ACE2-048C-4F1E-8523-2FE9E19DD230}" destId="{6B2E65B1-BB81-4D13-B5F9-98C0EFB3F36B}" srcOrd="0" destOrd="0" presId="urn:microsoft.com/office/officeart/2005/8/layout/hProcess7"/>
    <dgm:cxn modelId="{7F6E123C-D0AB-4C1D-9C40-82AD4329FE0A}" type="presParOf" srcId="{F021ACE2-048C-4F1E-8523-2FE9E19DD230}" destId="{4FAD88A6-9ECB-45AD-B79F-08AD559F5B8A}" srcOrd="1" destOrd="0" presId="urn:microsoft.com/office/officeart/2005/8/layout/hProcess7"/>
    <dgm:cxn modelId="{9D7AC39F-1FDB-4812-A535-60E58E06AD7E}" type="presParOf" srcId="{F021ACE2-048C-4F1E-8523-2FE9E19DD230}" destId="{08A25CE4-AD11-472F-873A-E3EEB5B9A8EC}" srcOrd="2" destOrd="0" presId="urn:microsoft.com/office/officeart/2005/8/layout/hProcess7"/>
    <dgm:cxn modelId="{BCE40BD9-6B5D-4617-AE75-D54ECAE3536E}" type="presParOf" srcId="{28FA42FE-DA3A-48C6-B28A-0B33AF7AC563}" destId="{89C91779-A053-4871-B89E-AA0563B3678C}" srcOrd="1" destOrd="0" presId="urn:microsoft.com/office/officeart/2005/8/layout/hProcess7"/>
    <dgm:cxn modelId="{1BE636C4-76F3-4E2C-9DFF-2AAAD0DDF8AC}" type="presParOf" srcId="{28FA42FE-DA3A-48C6-B28A-0B33AF7AC563}" destId="{34B7A0C6-BF9F-4465-B81C-3454DD0A9769}" srcOrd="2" destOrd="0" presId="urn:microsoft.com/office/officeart/2005/8/layout/hProcess7"/>
    <dgm:cxn modelId="{2F3964EC-D735-4AF4-A06B-77FE6FA8636B}" type="presParOf" srcId="{34B7A0C6-BF9F-4465-B81C-3454DD0A9769}" destId="{E6103DE8-B194-42E3-B5BB-CC15F73E32D8}" srcOrd="0" destOrd="0" presId="urn:microsoft.com/office/officeart/2005/8/layout/hProcess7"/>
    <dgm:cxn modelId="{2B22B4BD-5174-4A86-9762-34EBB8340164}" type="presParOf" srcId="{34B7A0C6-BF9F-4465-B81C-3454DD0A9769}" destId="{D3D5CA18-1C2E-4EEC-89E2-AEC2E5C7B63C}" srcOrd="1" destOrd="0" presId="urn:microsoft.com/office/officeart/2005/8/layout/hProcess7"/>
    <dgm:cxn modelId="{72C2705C-C3C6-4B1C-BFB0-34997AF0B489}" type="presParOf" srcId="{34B7A0C6-BF9F-4465-B81C-3454DD0A9769}" destId="{0FB10962-35D1-4DE1-96AD-CFAF714FEA66}" srcOrd="2" destOrd="0" presId="urn:microsoft.com/office/officeart/2005/8/layout/hProcess7"/>
    <dgm:cxn modelId="{AB4CAE55-065D-4DC1-80ED-FAB3B03BEEB8}" type="presParOf" srcId="{28FA42FE-DA3A-48C6-B28A-0B33AF7AC563}" destId="{8AA07E2F-3582-4C82-B611-F27C6881508C}" srcOrd="3" destOrd="0" presId="urn:microsoft.com/office/officeart/2005/8/layout/hProcess7"/>
    <dgm:cxn modelId="{013051CC-DD63-4192-96F1-0F0E9A5880E7}" type="presParOf" srcId="{28FA42FE-DA3A-48C6-B28A-0B33AF7AC563}" destId="{1EC75628-2D83-490D-847F-BB7231839DBA}" srcOrd="4" destOrd="0" presId="urn:microsoft.com/office/officeart/2005/8/layout/hProcess7"/>
    <dgm:cxn modelId="{D8B580C2-DCDB-42EA-A626-A814E7216691}" type="presParOf" srcId="{1EC75628-2D83-490D-847F-BB7231839DBA}" destId="{A7DF490E-6F23-48C3-A0F2-DA0FC8D55309}" srcOrd="0" destOrd="0" presId="urn:microsoft.com/office/officeart/2005/8/layout/hProcess7"/>
    <dgm:cxn modelId="{A28B6DAE-DD75-4A0B-A3A9-E673ED5CEB4B}" type="presParOf" srcId="{1EC75628-2D83-490D-847F-BB7231839DBA}" destId="{0579A381-CE8C-41BD-BDEA-20D8C5EEFA0B}" srcOrd="1" destOrd="0" presId="urn:microsoft.com/office/officeart/2005/8/layout/hProcess7"/>
    <dgm:cxn modelId="{23E93EF8-2E2A-4009-A2A8-CFC8A3AC6410}" type="presParOf" srcId="{1EC75628-2D83-490D-847F-BB7231839DBA}" destId="{3027F98E-368F-4769-8AEE-B8E806BC774E}" srcOrd="2" destOrd="0" presId="urn:microsoft.com/office/officeart/2005/8/layout/hProcess7"/>
    <dgm:cxn modelId="{522ECBF3-E94A-4930-A1F4-28936A125D98}" type="presParOf" srcId="{28FA42FE-DA3A-48C6-B28A-0B33AF7AC563}" destId="{9C6AE163-CA43-4E6F-870B-98F1A59A28C9}" srcOrd="5" destOrd="0" presId="urn:microsoft.com/office/officeart/2005/8/layout/hProcess7"/>
    <dgm:cxn modelId="{3BFA1712-F934-4D44-AC56-42BB1A3DA9D9}" type="presParOf" srcId="{28FA42FE-DA3A-48C6-B28A-0B33AF7AC563}" destId="{9D776314-08F0-49BF-B44C-FD40840B1240}" srcOrd="6" destOrd="0" presId="urn:microsoft.com/office/officeart/2005/8/layout/hProcess7"/>
    <dgm:cxn modelId="{E2B68B04-BDF5-4B58-A613-A9EF01C82F75}" type="presParOf" srcId="{9D776314-08F0-49BF-B44C-FD40840B1240}" destId="{6F6C2119-862E-4A4B-B282-1ECE38B52A4A}" srcOrd="0" destOrd="0" presId="urn:microsoft.com/office/officeart/2005/8/layout/hProcess7"/>
    <dgm:cxn modelId="{A492EB4B-4158-4256-80F7-354A58770F15}" type="presParOf" srcId="{9D776314-08F0-49BF-B44C-FD40840B1240}" destId="{336A5D0D-7594-4315-98BD-5D398DD30364}" srcOrd="1" destOrd="0" presId="urn:microsoft.com/office/officeart/2005/8/layout/hProcess7"/>
    <dgm:cxn modelId="{1457969F-0B08-471F-92FD-47525AB3C027}" type="presParOf" srcId="{9D776314-08F0-49BF-B44C-FD40840B1240}" destId="{9DFDDA59-54C8-43C9-815D-08D2364B7C9C}" srcOrd="2" destOrd="0" presId="urn:microsoft.com/office/officeart/2005/8/layout/hProcess7"/>
    <dgm:cxn modelId="{77F9D518-65D5-4191-B100-958D685C0588}" type="presParOf" srcId="{28FA42FE-DA3A-48C6-B28A-0B33AF7AC563}" destId="{751D3DE6-B249-4A5F-97C1-8693F7CC5A64}" srcOrd="7" destOrd="0" presId="urn:microsoft.com/office/officeart/2005/8/layout/hProcess7"/>
    <dgm:cxn modelId="{AAC2C833-6DCC-49A4-8771-08386CBCD2AA}" type="presParOf" srcId="{28FA42FE-DA3A-48C6-B28A-0B33AF7AC563}" destId="{0FE0FB4C-7625-4B1E-B860-9A3CFC3328E0}" srcOrd="8" destOrd="0" presId="urn:microsoft.com/office/officeart/2005/8/layout/hProcess7"/>
    <dgm:cxn modelId="{D6C3EA8E-6DE9-4ED5-9728-335451E06A59}" type="presParOf" srcId="{0FE0FB4C-7625-4B1E-B860-9A3CFC3328E0}" destId="{F19A8975-2BAD-4203-A885-1F4EF3435BBE}" srcOrd="0" destOrd="0" presId="urn:microsoft.com/office/officeart/2005/8/layout/hProcess7"/>
    <dgm:cxn modelId="{9DFA34F3-DB76-4530-A0B7-532C67E2F3FF}" type="presParOf" srcId="{0FE0FB4C-7625-4B1E-B860-9A3CFC3328E0}" destId="{227DF932-6958-4719-BE53-537CA9FDC10B}" srcOrd="1" destOrd="0" presId="urn:microsoft.com/office/officeart/2005/8/layout/hProcess7"/>
    <dgm:cxn modelId="{85CB4DD3-9725-4A92-BAB2-9556D4FB5CAA}" type="presParOf" srcId="{0FE0FB4C-7625-4B1E-B860-9A3CFC3328E0}" destId="{9BA198A4-63DF-43E2-B1B1-D017BF073B9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E65B1-BB81-4D13-B5F9-98C0EFB3F36B}">
      <dsp:nvSpPr>
        <dsp:cNvPr id="0" name=""/>
        <dsp:cNvSpPr/>
      </dsp:nvSpPr>
      <dsp:spPr>
        <a:xfrm>
          <a:off x="694" y="373457"/>
          <a:ext cx="2988256" cy="469624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1 этап</a:t>
          </a:r>
        </a:p>
      </dsp:txBody>
      <dsp:txXfrm rot="16200000">
        <a:off x="-1625941" y="2000093"/>
        <a:ext cx="3850923" cy="597651"/>
      </dsp:txXfrm>
    </dsp:sp>
    <dsp:sp modelId="{08A25CE4-AD11-472F-873A-E3EEB5B9A8EC}">
      <dsp:nvSpPr>
        <dsp:cNvPr id="0" name=""/>
        <dsp:cNvSpPr/>
      </dsp:nvSpPr>
      <dsp:spPr>
        <a:xfrm>
          <a:off x="598345" y="373457"/>
          <a:ext cx="2226251" cy="46962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ПОДГОТОВКА ДОКУМЕНТОВ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-Прием заявлений и документов для поступления;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-прохождение медицинского обследования;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-уровень здоровья не ниже 1-2 группы, данный уровень определяется по окончании медицинского обследования врачами- специалистами 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</dsp:txBody>
      <dsp:txXfrm>
        <a:off x="598345" y="373457"/>
        <a:ext cx="2226251" cy="4696248"/>
      </dsp:txXfrm>
    </dsp:sp>
    <dsp:sp modelId="{A7DF490E-6F23-48C3-A0F2-DA0FC8D55309}">
      <dsp:nvSpPr>
        <dsp:cNvPr id="0" name=""/>
        <dsp:cNvSpPr/>
      </dsp:nvSpPr>
      <dsp:spPr>
        <a:xfrm>
          <a:off x="3093540" y="373457"/>
          <a:ext cx="2988256" cy="469624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2 этап</a:t>
          </a:r>
        </a:p>
      </dsp:txBody>
      <dsp:txXfrm rot="16200000">
        <a:off x="1466903" y="2000093"/>
        <a:ext cx="3850923" cy="597651"/>
      </dsp:txXfrm>
    </dsp:sp>
    <dsp:sp modelId="{D3D5CA18-1C2E-4EEC-89E2-AEC2E5C7B63C}">
      <dsp:nvSpPr>
        <dsp:cNvPr id="0" name=""/>
        <dsp:cNvSpPr/>
      </dsp:nvSpPr>
      <dsp:spPr>
        <a:xfrm rot="5400000">
          <a:off x="2844906" y="3224378"/>
          <a:ext cx="527149" cy="4482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7F98E-368F-4769-8AEE-B8E806BC774E}">
      <dsp:nvSpPr>
        <dsp:cNvPr id="0" name=""/>
        <dsp:cNvSpPr/>
      </dsp:nvSpPr>
      <dsp:spPr>
        <a:xfrm>
          <a:off x="3691191" y="373457"/>
          <a:ext cx="2226251" cy="46962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ВСТУПИТЕЛЬНЫЕ ИСПЫТАНИЯ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-Мед. осмотр врачами- специалистами академии;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-психологическое тестирование психологами академии;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-экзамен по русскому языку (тестирование);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-экзамен по математике(контрольная работа);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экзамен по физической культуре(сдача нормативов: БЕГ-60м/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2000 м/ Подтягивание)</a:t>
          </a:r>
          <a:endParaRPr lang="ru-RU" sz="1600" kern="1200" dirty="0">
            <a:latin typeface="Bahnschrift SemiBold SemiConden" panose="020B0502040204020203" pitchFamily="34" charset="0"/>
          </a:endParaRPr>
        </a:p>
      </dsp:txBody>
      <dsp:txXfrm>
        <a:off x="3691191" y="373457"/>
        <a:ext cx="2226251" cy="4696248"/>
      </dsp:txXfrm>
    </dsp:sp>
    <dsp:sp modelId="{F19A8975-2BAD-4203-A885-1F4EF3435BBE}">
      <dsp:nvSpPr>
        <dsp:cNvPr id="0" name=""/>
        <dsp:cNvSpPr/>
      </dsp:nvSpPr>
      <dsp:spPr>
        <a:xfrm>
          <a:off x="6123154" y="410069"/>
          <a:ext cx="2988256" cy="469624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3 этап</a:t>
          </a:r>
        </a:p>
      </dsp:txBody>
      <dsp:txXfrm rot="16200000">
        <a:off x="4496518" y="2036705"/>
        <a:ext cx="3850923" cy="597651"/>
      </dsp:txXfrm>
    </dsp:sp>
    <dsp:sp modelId="{336A5D0D-7594-4315-98BD-5D398DD30364}">
      <dsp:nvSpPr>
        <dsp:cNvPr id="0" name=""/>
        <dsp:cNvSpPr/>
      </dsp:nvSpPr>
      <dsp:spPr>
        <a:xfrm rot="5400000">
          <a:off x="5937752" y="3224378"/>
          <a:ext cx="527149" cy="4482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198A4-63DF-43E2-B1B1-D017BF073B95}">
      <dsp:nvSpPr>
        <dsp:cNvPr id="0" name=""/>
        <dsp:cNvSpPr/>
      </dsp:nvSpPr>
      <dsp:spPr>
        <a:xfrm>
          <a:off x="6720805" y="410069"/>
          <a:ext cx="2226251" cy="46962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ЗАЧИСЛЕНИЕ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В 10 класс зачисляются 40 человек, прошедших по конкурсу и набравших наибольшее количество баллов. </a:t>
          </a:r>
        </a:p>
      </dsp:txBody>
      <dsp:txXfrm>
        <a:off x="6720805" y="410069"/>
        <a:ext cx="2226251" cy="469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E65B1-BB81-4D13-B5F9-98C0EFB3F36B}">
      <dsp:nvSpPr>
        <dsp:cNvPr id="0" name=""/>
        <dsp:cNvSpPr/>
      </dsp:nvSpPr>
      <dsp:spPr>
        <a:xfrm>
          <a:off x="694" y="928627"/>
          <a:ext cx="2988256" cy="358590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1 этап</a:t>
          </a:r>
        </a:p>
      </dsp:txBody>
      <dsp:txXfrm rot="16200000">
        <a:off x="-1170702" y="2100024"/>
        <a:ext cx="2940444" cy="597651"/>
      </dsp:txXfrm>
    </dsp:sp>
    <dsp:sp modelId="{08A25CE4-AD11-472F-873A-E3EEB5B9A8EC}">
      <dsp:nvSpPr>
        <dsp:cNvPr id="0" name=""/>
        <dsp:cNvSpPr/>
      </dsp:nvSpPr>
      <dsp:spPr>
        <a:xfrm>
          <a:off x="598345" y="928627"/>
          <a:ext cx="2226251" cy="35859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Комплектующий орган МЧС России проводит предварительный отбор кандидатов: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-проводит специальную проверку;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-направляет на военно-врачебную комиссию;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+mn-ea"/>
              <a:cs typeface="+mn-cs"/>
            </a:rPr>
            <a:t>-оформляет личное дело на обучение.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SemiConden" panose="020B0502040204020203" pitchFamily="34" charset="0"/>
          </a:endParaRPr>
        </a:p>
      </dsp:txBody>
      <dsp:txXfrm>
        <a:off x="598345" y="928627"/>
        <a:ext cx="2226251" cy="3585908"/>
      </dsp:txXfrm>
    </dsp:sp>
    <dsp:sp modelId="{A7DF490E-6F23-48C3-A0F2-DA0FC8D55309}">
      <dsp:nvSpPr>
        <dsp:cNvPr id="0" name=""/>
        <dsp:cNvSpPr/>
      </dsp:nvSpPr>
      <dsp:spPr>
        <a:xfrm>
          <a:off x="3093540" y="928627"/>
          <a:ext cx="2988256" cy="358590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2 этап</a:t>
          </a:r>
        </a:p>
      </dsp:txBody>
      <dsp:txXfrm rot="16200000">
        <a:off x="1922143" y="2100024"/>
        <a:ext cx="2940444" cy="597651"/>
      </dsp:txXfrm>
    </dsp:sp>
    <dsp:sp modelId="{D3D5CA18-1C2E-4EEC-89E2-AEC2E5C7B63C}">
      <dsp:nvSpPr>
        <dsp:cNvPr id="0" name=""/>
        <dsp:cNvSpPr/>
      </dsp:nvSpPr>
      <dsp:spPr>
        <a:xfrm rot="5400000">
          <a:off x="2844906" y="3779549"/>
          <a:ext cx="527149" cy="4482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7F98E-368F-4769-8AEE-B8E806BC774E}">
      <dsp:nvSpPr>
        <dsp:cNvPr id="0" name=""/>
        <dsp:cNvSpPr/>
      </dsp:nvSpPr>
      <dsp:spPr>
        <a:xfrm>
          <a:off x="3691191" y="928627"/>
          <a:ext cx="2226251" cy="35859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Отправляет в академию до 15 июня </a:t>
          </a:r>
          <a:r>
            <a:rPr lang="ru-RU" sz="1800" kern="1200" dirty="0">
              <a:latin typeface="Bahnschrift SemiBold SemiConden" panose="020B0502040204020203" pitchFamily="34" charset="0"/>
            </a:rPr>
            <a:t> </a:t>
          </a:r>
        </a:p>
      </dsp:txBody>
      <dsp:txXfrm>
        <a:off x="3691191" y="928627"/>
        <a:ext cx="2226251" cy="3585908"/>
      </dsp:txXfrm>
    </dsp:sp>
    <dsp:sp modelId="{F19A8975-2BAD-4203-A885-1F4EF3435BBE}">
      <dsp:nvSpPr>
        <dsp:cNvPr id="0" name=""/>
        <dsp:cNvSpPr/>
      </dsp:nvSpPr>
      <dsp:spPr>
        <a:xfrm>
          <a:off x="6123154" y="965239"/>
          <a:ext cx="2988256" cy="358590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3 этап</a:t>
          </a:r>
        </a:p>
      </dsp:txBody>
      <dsp:txXfrm rot="16200000">
        <a:off x="4951757" y="2136636"/>
        <a:ext cx="2940444" cy="597651"/>
      </dsp:txXfrm>
    </dsp:sp>
    <dsp:sp modelId="{336A5D0D-7594-4315-98BD-5D398DD30364}">
      <dsp:nvSpPr>
        <dsp:cNvPr id="0" name=""/>
        <dsp:cNvSpPr/>
      </dsp:nvSpPr>
      <dsp:spPr>
        <a:xfrm rot="5400000">
          <a:off x="5937752" y="3779549"/>
          <a:ext cx="527149" cy="4482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198A4-63DF-43E2-B1B1-D017BF073B95}">
      <dsp:nvSpPr>
        <dsp:cNvPr id="0" name=""/>
        <dsp:cNvSpPr/>
      </dsp:nvSpPr>
      <dsp:spPr>
        <a:xfrm>
          <a:off x="6720805" y="965239"/>
          <a:ext cx="2226251" cy="35859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Академия проводит профессиональный отбор кандидатов: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 окончательное медицинское освидетельствование;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 профессионально-психологический отбор;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rPr>
            <a:t>- дополнительные вступительные испытания: Физическая подготовка; Математика/Обществознание. </a:t>
          </a:r>
        </a:p>
      </dsp:txBody>
      <dsp:txXfrm>
        <a:off x="6720805" y="965239"/>
        <a:ext cx="2226251" cy="358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C602-8597-4311-9311-67AE0E61A4C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D7BEF-62D1-4283-94C0-1C5E552C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79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F5EC-786A-456C-9F84-FC694CBD0DC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A432-9B24-4AEF-8E38-7BC9D134D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1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22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4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81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91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8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55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920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23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40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04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58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58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8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3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A432-9B24-4AEF-8E38-7BC9D134D5F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0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5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0E7C9-F132-4B2B-906F-26E34CC9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54179-51E0-4CB8-A3A8-44FF6185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707BD-08D8-484F-B8A9-475223DB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5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365D9-E6C2-4212-A7D7-41877A55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EA257-46ED-4B78-887D-EFF1C43A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3FBDB-AC18-4356-98B2-0F9B2E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0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A9737-4F99-4BAA-AFEC-31FDDD74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9C65-D864-4608-AF8D-6BADE5AE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5D1D6-458E-4FA4-98AB-E4F456D5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5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97ADDA-61EE-4498-AD2E-ECA9F4FB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F48CC6-8AC7-46EA-BF46-0DDF1349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E0682-E90A-4350-81F5-95686E39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9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1061D3-3D63-4470-8B91-EDE2266E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58DA0C-8CF5-499D-A458-55A0ED2A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0DD223-6E10-40F7-A74E-52E0308C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8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59F48-4710-4D48-B315-8D90AFD1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22FBC-7C53-4070-8E50-4F24B149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1EB4AC-BD7F-4D54-8EAD-8A78ED26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53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8DC0ED-281E-4997-9CD3-FDD97DAD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CBC0DB-47BA-4570-A6AA-74C8AFBC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45415-E242-4AA7-B0D4-AAB51C18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3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7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4ED6D7-9AC6-4300-B767-2C2BAD2B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0EB51-0963-4A20-A934-E4CA16CE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A96C0-B326-4757-8E3C-CB28EE6D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3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1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51FE4-F925-4FD5-B7C9-CA1B72AD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1912B-091F-4DE1-8AC5-A12ED7D1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687C4-0CFC-4E41-A1D7-351F292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94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2F316-F2C4-4751-817F-3F141E7C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E56D1-E3D9-4E6D-A10B-A1F539D1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E9F86-B3CD-4B69-93D3-65F3B042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70763-D7B7-40D0-BB23-B4B07062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69EDF-6341-429F-8A97-A7CD342B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428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F2774-9A1C-4DE6-8DC9-A8F6BB46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6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0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3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692534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2" y="2397902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4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2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7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1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5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3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1A91A33-159F-44B2-BBF0-7A40123B77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BB327D5-6CE9-4507-B90A-F9C674035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01CC5-B30A-4586-BF2E-A55865CB7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8C722E3-A224-416E-8844-8C4537173C7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A4C6A-B46D-4701-ADC6-21C32AF99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95E9B-8F1F-40D1-A4F7-62E03B7C7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3C581F0-B93F-423A-B8F7-FC0082B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54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91000">
              <a:srgbClr val="17375E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Alldata\server\Экспертно-консалтинговый отдел\!АКИМОВ\Эмблемы-ИПСА1.png">
            <a:extLst>
              <a:ext uri="{FF2B5EF4-FFF2-40B4-BE49-F238E27FC236}">
                <a16:creationId xmlns:a16="http://schemas.microsoft.com/office/drawing/2014/main" id="{24E25CA9-D930-4603-8D3D-7238715B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6" y="2988543"/>
            <a:ext cx="2714625" cy="256063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8A19B9-74B8-4A6F-BEF4-EC3009B0E7A3}"/>
              </a:ext>
            </a:extLst>
          </p:cNvPr>
          <p:cNvSpPr/>
          <p:nvPr/>
        </p:nvSpPr>
        <p:spPr>
          <a:xfrm>
            <a:off x="1458267" y="756295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1062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Ивановская пожарно-спасательная академия Государственной противопожарной службы МЧС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638271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658" y="828303"/>
            <a:ext cx="10708953" cy="6732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lnSpc>
                <a:spcPct val="115000"/>
              </a:lnSpc>
            </a:pP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0693400" cy="843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7881"/>
            <a:ext cx="10693400" cy="157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59"/>
            <a:ext cx="10708956" cy="96709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40.05.01 Правовое обеспечение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нацональной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(специалитет)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B4163-18AC-469C-B6CE-2FD65D8EB94C}"/>
              </a:ext>
            </a:extLst>
          </p:cNvPr>
          <p:cNvSpPr txBox="1"/>
          <p:nvPr/>
        </p:nvSpPr>
        <p:spPr>
          <a:xfrm>
            <a:off x="234131" y="1260351"/>
            <a:ext cx="8208913" cy="321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>
                <a:solidFill>
                  <a:srgbClr val="000000"/>
                </a:solidFill>
                <a:latin typeface="Arial Black" panose="020B0A04020102020204" pitchFamily="34" charset="0"/>
              </a:rPr>
              <a:t>Выпускники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 по специальности 40.05.01 «Правовое обеспечение национальной безопасности» квалификация «Юрист» могут занимать должности:</a:t>
            </a:r>
            <a:endParaRPr lang="ru-RU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lvl="0"/>
            <a:endParaRPr lang="ru-RU" sz="16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дознаватель 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следователь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участковый уполномоченный полиции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инспектор по делам несовершеннолетних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инспектор по вопросам миграции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оперуполномоченный уголовного розыска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623C2C-711B-40AF-8801-CD1DA27B3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56" y="1221367"/>
            <a:ext cx="3252539" cy="5946831"/>
          </a:xfrm>
          <a:prstGeom prst="rect">
            <a:avLst/>
          </a:prstGeom>
          <a:effectLst>
            <a:outerShdw blurRad="114300" dist="88900" dir="97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06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658" y="828303"/>
            <a:ext cx="10708953" cy="6732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lnSpc>
                <a:spcPct val="115000"/>
              </a:lnSpc>
            </a:pP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04" y="0"/>
            <a:ext cx="10676295" cy="126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38.03.04 Государственное и муниципальное управление (бакалавриат) (только на платной основе)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78" y="937028"/>
            <a:ext cx="10693400" cy="3233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B4163-18AC-469C-B6CE-2FD65D8EB94C}"/>
              </a:ext>
            </a:extLst>
          </p:cNvPr>
          <p:cNvSpPr txBox="1"/>
          <p:nvPr/>
        </p:nvSpPr>
        <p:spPr>
          <a:xfrm>
            <a:off x="234132" y="1378627"/>
            <a:ext cx="8064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latin typeface="Arial Black" panose="020B0A04020102020204" pitchFamily="34" charset="0"/>
                <a:cs typeface="Calibri" pitchFamily="34" charset="0"/>
              </a:rPr>
              <a:t>Выпускники</a:t>
            </a:r>
            <a:r>
              <a:rPr lang="ru-RU" sz="1800" dirty="0"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ru-RU" sz="1800" b="1" dirty="0">
                <a:latin typeface="Arial Black" panose="020B0A04020102020204" pitchFamily="34" charset="0"/>
                <a:cs typeface="Calibri" pitchFamily="34" charset="0"/>
              </a:rPr>
              <a:t>по направлению подготовки 38.03.04 «Государственное и муниципальное управление» профиль «Управление в МЧС» могут работать в:</a:t>
            </a:r>
          </a:p>
          <a:p>
            <a:endParaRPr lang="ru-RU" sz="1800" dirty="0">
              <a:latin typeface="Arial Black" panose="020B0A04020102020204" pitchFamily="34" charset="0"/>
              <a:cs typeface="Calibri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 Российской Федерации; </a:t>
            </a:r>
          </a:p>
          <a:p>
            <a:pPr indent="269875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Министерствах Российской Федерации (в том числе МЧС России); </a:t>
            </a:r>
          </a:p>
          <a:p>
            <a:pPr indent="269875">
              <a:buFont typeface="Wingdings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Федеральных службах России;</a:t>
            </a:r>
          </a:p>
          <a:p>
            <a:pPr indent="269875">
              <a:buFont typeface="Wingdings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Федеральных агентствах России;</a:t>
            </a:r>
          </a:p>
          <a:p>
            <a:pPr indent="269875">
              <a:buFont typeface="Wingdings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 субъектов Российской Федерации (в том числе ГУ МЧС России, ГУ МВД России и т.д.);</a:t>
            </a:r>
          </a:p>
          <a:p>
            <a:pPr indent="269875">
              <a:buFont typeface="Wingdings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органы власти, предприятия и учреждения (в том числе МКУ «Управление по делам гражданской обороны и чрезвычайным ситуациям города Иванова»);</a:t>
            </a:r>
          </a:p>
          <a:p>
            <a:pPr indent="269875">
              <a:buFont typeface="Wingdings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buFont typeface="Wingdings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Коммерческие и некоммерческие организации.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9A4216-844A-49BD-999C-FFB6971B6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2" y="1632610"/>
            <a:ext cx="2992815" cy="5471962"/>
          </a:xfrm>
          <a:prstGeom prst="rect">
            <a:avLst/>
          </a:prstGeom>
          <a:effectLst>
            <a:outerShdw dist="139700" dir="5400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59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8667" y="737187"/>
            <a:ext cx="10742068" cy="68240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8667" y="0"/>
            <a:ext cx="10796556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5908" y="77009"/>
            <a:ext cx="10873797" cy="35154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НА ОЧНУЮ ФОРМУ ОБУЧЕНИЯ ЗА СЧЕТ СРЕДСТВ ФИЗИЧЕСКИХ И (или ЮРИДИЧЕСКИХ ЛИЦ)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8404ED-076A-47A5-A70A-6532367B11F9}"/>
              </a:ext>
            </a:extLst>
          </p:cNvPr>
          <p:cNvSpPr/>
          <p:nvPr/>
        </p:nvSpPr>
        <p:spPr>
          <a:xfrm>
            <a:off x="1501849" y="1185920"/>
            <a:ext cx="4996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Bahnschrift SemiBold SemiConden" panose="020B0502040204020203" pitchFamily="34" charset="0"/>
              </a:rPr>
              <a:t>Студенты – это категория обучающихся, которые учатся на внебюджетной основе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33A95-F472-4C22-8F4D-4C7B95E7EAE2}"/>
              </a:ext>
            </a:extLst>
          </p:cNvPr>
          <p:cNvSpPr/>
          <p:nvPr/>
        </p:nvSpPr>
        <p:spPr>
          <a:xfrm>
            <a:off x="-48667" y="665139"/>
            <a:ext cx="10796556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0402D5-7D05-4CD3-AE81-C6B430F131E6}"/>
              </a:ext>
            </a:extLst>
          </p:cNvPr>
          <p:cNvSpPr/>
          <p:nvPr/>
        </p:nvSpPr>
        <p:spPr>
          <a:xfrm>
            <a:off x="8285636" y="3214690"/>
            <a:ext cx="24622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  <a:cs typeface="Calibri" pitchFamily="34" charset="0"/>
              </a:rPr>
              <a:t>Студенты общежитием не обеспечиваются.</a:t>
            </a:r>
          </a:p>
          <a:p>
            <a:pPr lvl="0" algn="ctr">
              <a:lnSpc>
                <a:spcPct val="1000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  <a:cs typeface="Calibri" pitchFamily="34" charset="0"/>
              </a:rPr>
              <a:t>По окончании обучения: </a:t>
            </a:r>
            <a:r>
              <a:rPr lang="ru-RU" sz="1400" dirty="0">
                <a:latin typeface="Bahnschrift SemiBold SemiConden" panose="020B0502040204020203" pitchFamily="34" charset="0"/>
                <a:cs typeface="Calibri" pitchFamily="34" charset="0"/>
              </a:rPr>
              <a:t>Диплом о высшем образовании с присвоением квалификации бакалавра/специалиста; Диплом о среднем профессиональном образовании с присвоением квалификации  специалиста по пожарной безопасности.</a:t>
            </a:r>
          </a:p>
          <a:p>
            <a:pPr lvl="0" algn="ctr">
              <a:lnSpc>
                <a:spcPct val="100000"/>
              </a:lnSpc>
            </a:pPr>
            <a:r>
              <a:rPr lang="ru-RU" sz="1400" dirty="0">
                <a:latin typeface="Bahnschrift SemiBold SemiConden" panose="020B0502040204020203" pitchFamily="34" charset="0"/>
                <a:cs typeface="Calibri" pitchFamily="34" charset="0"/>
              </a:rPr>
              <a:t>Трудоустройство не осуществляется.</a:t>
            </a:r>
          </a:p>
          <a:p>
            <a:endParaRPr lang="ru-RU" sz="1400" dirty="0">
              <a:latin typeface="Bahnschrift SemiBold SemiConden" panose="020B0502040204020203" pitchFamily="34" charset="0"/>
              <a:cs typeface="Calibri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E0B08F4-4665-4434-9546-A2184A16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912624"/>
            <a:ext cx="1242661" cy="95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1999DB1-E784-48A3-97D2-24F8A800C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13971"/>
              </p:ext>
            </p:extLst>
          </p:nvPr>
        </p:nvGraphicFramePr>
        <p:xfrm>
          <a:off x="55024" y="2127321"/>
          <a:ext cx="8272766" cy="5283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988">
                  <a:extLst>
                    <a:ext uri="{9D8B030D-6E8A-4147-A177-3AD203B41FA5}">
                      <a16:colId xmlns:a16="http://schemas.microsoft.com/office/drawing/2014/main" val="1219970110"/>
                    </a:ext>
                  </a:extLst>
                </a:gridCol>
                <a:gridCol w="1518110">
                  <a:extLst>
                    <a:ext uri="{9D8B030D-6E8A-4147-A177-3AD203B41FA5}">
                      <a16:colId xmlns:a16="http://schemas.microsoft.com/office/drawing/2014/main" val="2740182587"/>
                    </a:ext>
                  </a:extLst>
                </a:gridCol>
                <a:gridCol w="1593549">
                  <a:extLst>
                    <a:ext uri="{9D8B030D-6E8A-4147-A177-3AD203B41FA5}">
                      <a16:colId xmlns:a16="http://schemas.microsoft.com/office/drawing/2014/main" val="2316486851"/>
                    </a:ext>
                  </a:extLst>
                </a:gridCol>
                <a:gridCol w="670662">
                  <a:extLst>
                    <a:ext uri="{9D8B030D-6E8A-4147-A177-3AD203B41FA5}">
                      <a16:colId xmlns:a16="http://schemas.microsoft.com/office/drawing/2014/main" val="2568256508"/>
                    </a:ext>
                  </a:extLst>
                </a:gridCol>
                <a:gridCol w="2821457">
                  <a:extLst>
                    <a:ext uri="{9D8B030D-6E8A-4147-A177-3AD203B41FA5}">
                      <a16:colId xmlns:a16="http://schemas.microsoft.com/office/drawing/2014/main" val="571493186"/>
                    </a:ext>
                  </a:extLst>
                </a:gridCol>
              </a:tblGrid>
              <a:tr h="5982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Bahnschrift SemiBold SemiConden" panose="020B0502040204020203" pitchFamily="34" charset="0"/>
                        </a:rPr>
                        <a:t>Уровень образования</a:t>
                      </a:r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Bahnschrift SemiBold SemiConden" panose="020B0502040204020203" pitchFamily="34" charset="0"/>
                        </a:rPr>
                        <a:t>Специальность /</a:t>
                      </a:r>
                    </a:p>
                    <a:p>
                      <a:pPr algn="ctr"/>
                      <a:r>
                        <a:rPr lang="ru-RU" sz="1400" b="1" dirty="0">
                          <a:latin typeface="Bahnschrift SemiBold SemiConden" panose="020B0502040204020203" pitchFamily="34" charset="0"/>
                        </a:rPr>
                        <a:t>Направление подготовки</a:t>
                      </a:r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Квалификация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КЦП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Алгоритм поступления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23451"/>
                  </a:ext>
                </a:extLst>
              </a:tr>
              <a:tr h="59828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Среднее профессиональное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20.02.04 «Пожарная безопасность»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Специалист по пожарной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Документы, необходимые для поступления, представляются (направляются) в академию в сроки установленными Правилами Приема одним из следующих способов: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представляются лично поступающим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направляются в академию через операторов почтовой связи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направляются в академию в электронной форме посредством электронной информационной системы академии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направляются в академию с использованием суперсервиса «Поступай в вуз онлайн»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0024"/>
                  </a:ext>
                </a:extLst>
              </a:tr>
              <a:tr h="92135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Высшее-бакалавриат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38.03.04 «Государственное и муниципальное управление»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бакалавр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10901"/>
                  </a:ext>
                </a:extLst>
              </a:tr>
              <a:tr h="5982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Высшее-бакалавриат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20.03.01 Техносферная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бакалавр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30996"/>
                  </a:ext>
                </a:extLst>
              </a:tr>
              <a:tr h="5982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20.05.01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29391"/>
                  </a:ext>
                </a:extLst>
              </a:tr>
              <a:tr h="598282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40.05.03 Судебная экспертиза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судебный эксперт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190277"/>
                  </a:ext>
                </a:extLst>
              </a:tr>
              <a:tr h="9472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40.05.01 Правовое обеспечение национальной безопасности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юрист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0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6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8667" y="737187"/>
            <a:ext cx="10742068" cy="68240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8667" y="0"/>
            <a:ext cx="10796556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5908" y="77009"/>
            <a:ext cx="10873797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НА ОЧНУЮ ФОРМУ ОБУЧЕНИЯ ЗА СЧЕТ БЮДЖЕТНЫХ АССИГНОВАНИЙ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ФЕДЕРАЛЬНОГО БЮДЖЕТА  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2361" y="974312"/>
            <a:ext cx="1728192" cy="1153026"/>
          </a:xfrm>
          <a:prstGeom prst="rect">
            <a:avLst/>
          </a:prstGeom>
          <a:noFill/>
          <a:ln>
            <a:noFill/>
          </a:ln>
          <a:effectLst>
            <a:outerShdw blurRad="381000" dist="25400" sx="66000" sy="66000" algn="ctr" rotWithShape="0">
              <a:schemeClr val="tx1">
                <a:alpha val="9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8404ED-076A-47A5-A70A-6532367B11F9}"/>
              </a:ext>
            </a:extLst>
          </p:cNvPr>
          <p:cNvSpPr/>
          <p:nvPr/>
        </p:nvSpPr>
        <p:spPr>
          <a:xfrm>
            <a:off x="3546500" y="1185920"/>
            <a:ext cx="8622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 SemiBold SemiConden" panose="020B0502040204020203" pitchFamily="34" charset="0"/>
              </a:rPr>
              <a:t>КУРСАНТЫ – ЭТО КАТЕГОРИЯ ОБУЧАЮЩИХСЯ, </a:t>
            </a:r>
          </a:p>
          <a:p>
            <a:r>
              <a:rPr lang="ru-RU" sz="2000" b="1" dirty="0">
                <a:latin typeface="Bahnschrift SemiBold SemiConden" panose="020B0502040204020203" pitchFamily="34" charset="0"/>
              </a:rPr>
              <a:t>КОТОРАЯ УЧИТСЯ НА БЮДЖЕТНОЙ ОСНОВЕ (ЮНОШИ И ДЕВУШКИ)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33A95-F472-4C22-8F4D-4C7B95E7EAE2}"/>
              </a:ext>
            </a:extLst>
          </p:cNvPr>
          <p:cNvSpPr/>
          <p:nvPr/>
        </p:nvSpPr>
        <p:spPr>
          <a:xfrm>
            <a:off x="-48667" y="665139"/>
            <a:ext cx="10796556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E719082-872C-4F6D-860B-4B556FEB438C}"/>
              </a:ext>
            </a:extLst>
          </p:cNvPr>
          <p:cNvGraphicFramePr>
            <a:graphicFrameLocks noGrp="1"/>
          </p:cNvGraphicFramePr>
          <p:nvPr/>
        </p:nvGraphicFramePr>
        <p:xfrm>
          <a:off x="318286" y="2075774"/>
          <a:ext cx="780281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168">
                  <a:extLst>
                    <a:ext uri="{9D8B030D-6E8A-4147-A177-3AD203B41FA5}">
                      <a16:colId xmlns:a16="http://schemas.microsoft.com/office/drawing/2014/main" val="4041249317"/>
                    </a:ext>
                  </a:extLst>
                </a:gridCol>
                <a:gridCol w="1961335">
                  <a:extLst>
                    <a:ext uri="{9D8B030D-6E8A-4147-A177-3AD203B41FA5}">
                      <a16:colId xmlns:a16="http://schemas.microsoft.com/office/drawing/2014/main" val="2071432260"/>
                    </a:ext>
                  </a:extLst>
                </a:gridCol>
                <a:gridCol w="1314967">
                  <a:extLst>
                    <a:ext uri="{9D8B030D-6E8A-4147-A177-3AD203B41FA5}">
                      <a16:colId xmlns:a16="http://schemas.microsoft.com/office/drawing/2014/main" val="372874211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35483048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1465364292"/>
                    </a:ext>
                  </a:extLst>
                </a:gridCol>
              </a:tblGrid>
              <a:tr h="9067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Bahnschrift SemiBold SemiConden" panose="020B0502040204020203" pitchFamily="34" charset="0"/>
                        </a:rPr>
                        <a:t>Уровень образования</a:t>
                      </a:r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Bahnschrift SemiBold SemiConden" panose="020B0502040204020203" pitchFamily="34" charset="0"/>
                        </a:rPr>
                        <a:t>Специальность /</a:t>
                      </a:r>
                    </a:p>
                    <a:p>
                      <a:pPr algn="ctr"/>
                      <a:r>
                        <a:rPr lang="ru-RU" sz="1400" b="1" dirty="0">
                          <a:latin typeface="Bahnschrift SemiBold SemiConden" panose="020B0502040204020203" pitchFamily="34" charset="0"/>
                        </a:rPr>
                        <a:t>Направление подготовки</a:t>
                      </a:r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Квалификация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КЦП</a:t>
                      </a:r>
                    </a:p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Ю/Д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Алгоритм поступления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439288"/>
                  </a:ext>
                </a:extLst>
              </a:tr>
              <a:tr h="701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Высшее-бакалавриат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20.03.01 Техносферная безопасность</a:t>
                      </a:r>
                    </a:p>
                    <a:p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бакалавр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75/-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Прием заявлений в </a:t>
                      </a:r>
                    </a:p>
                    <a:p>
                      <a:pPr algn="l"/>
                      <a:r>
                        <a:rPr lang="ru-RU" sz="1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SemiConden" panose="020B0502040204020203" pitchFamily="34" charset="0"/>
                          <a:ea typeface="+mn-ea"/>
                          <a:cs typeface="Calibri" pitchFamily="34" charset="0"/>
                        </a:rPr>
                        <a:t>ГУ МЧС России осуществляется до 20 апреля.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ahnschrift SemiBold SemiConden" panose="020B0502040204020203" pitchFamily="34" charset="0"/>
                          <a:cs typeface="Calibri" pitchFamily="34" charset="0"/>
                        </a:rPr>
                        <a:t>Комплектующий орган МЧС России ведет отбор кандидатов на учебу, проводит специальную проверку, направляет на ВВК (освидетельствование проводится по 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SemiConden" panose="020B0502040204020203" pitchFamily="34" charset="0"/>
                          <a:cs typeface="Calibri" pitchFamily="34" charset="0"/>
                        </a:rPr>
                        <a:t>1 группе </a:t>
                      </a: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ahnschrift SemiBold SemiConden" panose="020B0502040204020203" pitchFamily="34" charset="0"/>
                          <a:cs typeface="Calibri" pitchFamily="34" charset="0"/>
                        </a:rPr>
                        <a:t>предназначения для Пожарной безопасности и Техносферной безопасности, по 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SemiConden" panose="020B0502040204020203" pitchFamily="34" charset="0"/>
                          <a:cs typeface="Calibri" pitchFamily="34" charset="0"/>
                        </a:rPr>
                        <a:t>3 </a:t>
                      </a: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Bahnschrift SemiBold SemiConden" panose="020B0502040204020203" pitchFamily="34" charset="0"/>
                          <a:cs typeface="Calibri" pitchFamily="34" charset="0"/>
                        </a:rPr>
                        <a:t>для Судебной экспертизы и Правового обеспечения национальной безопасности), оформляет личное дело и направляет в академию в срок 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SemiBold SemiConden" panose="020B0502040204020203" pitchFamily="34" charset="0"/>
                          <a:cs typeface="Calibri" pitchFamily="34" charset="0"/>
                        </a:rPr>
                        <a:t>до 15 июня. </a:t>
                      </a:r>
                    </a:p>
                    <a:p>
                      <a:pPr algn="l"/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79764"/>
                  </a:ext>
                </a:extLst>
              </a:tr>
              <a:tr h="7019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20.05.01 Пожарная безопасность</a:t>
                      </a:r>
                    </a:p>
                    <a:p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75/10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22726"/>
                  </a:ext>
                </a:extLst>
              </a:tr>
              <a:tr h="701963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Высшее-специалитет</a:t>
                      </a:r>
                    </a:p>
                    <a:p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40.05.03 Судебная экспертиза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судебный эксперт</a:t>
                      </a:r>
                    </a:p>
                    <a:p>
                      <a:pPr algn="ctr"/>
                      <a:endParaRPr lang="ru-RU" sz="1400" dirty="0">
                        <a:latin typeface="Bahnschrift SemiBold SemiConden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15/10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152239"/>
                  </a:ext>
                </a:extLst>
              </a:tr>
              <a:tr h="20766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Высшее-специалитет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40.05.01 Правовое обеспечение национальной безопасности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юрист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ahnschrift SemiBold SemiConden" panose="020B0502040204020203" pitchFamily="34" charset="0"/>
                        </a:rPr>
                        <a:t>15/10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54901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0402D5-7D05-4CD3-AE81-C6B430F131E6}"/>
              </a:ext>
            </a:extLst>
          </p:cNvPr>
          <p:cNvSpPr/>
          <p:nvPr/>
        </p:nvSpPr>
        <p:spPr>
          <a:xfrm>
            <a:off x="8176123" y="3037867"/>
            <a:ext cx="2462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  <a:cs typeface="Calibri" pitchFamily="34" charset="0"/>
              </a:rPr>
              <a:t>Данная категория обеспечена </a:t>
            </a:r>
            <a:r>
              <a:rPr lang="ru-RU" sz="1400" dirty="0">
                <a:latin typeface="Bahnschrift SemiBold SemiConden" panose="020B0502040204020203" pitchFamily="34" charset="0"/>
                <a:cs typeface="Calibri" pitchFamily="34" charset="0"/>
              </a:rPr>
              <a:t>проживанием, питанием, вещевым обмундированием, денежным довольствием</a:t>
            </a:r>
          </a:p>
          <a:p>
            <a:endParaRPr lang="ru-RU" sz="1400" dirty="0">
              <a:latin typeface="Bahnschrift SemiBold SemiConden" panose="020B0502040204020203" pitchFamily="34" charset="0"/>
              <a:cs typeface="Calibri" pitchFamily="34" charset="0"/>
            </a:endParaRP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  <a:cs typeface="Calibri" pitchFamily="34" charset="0"/>
              </a:rPr>
              <a:t>По окончании обучения:</a:t>
            </a:r>
          </a:p>
          <a:p>
            <a:r>
              <a:rPr lang="ru-RU" sz="1400" dirty="0">
                <a:latin typeface="Bahnschrift SemiBold SemiConden" panose="020B0502040204020203" pitchFamily="34" charset="0"/>
                <a:cs typeface="Calibri" pitchFamily="34" charset="0"/>
              </a:rPr>
              <a:t>Диплом о высшем образовании</a:t>
            </a:r>
          </a:p>
          <a:p>
            <a:endParaRPr lang="ru-RU" sz="1400" dirty="0">
              <a:latin typeface="Bahnschrift SemiBold SemiConden" panose="020B0502040204020203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3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82277"/>
            <a:ext cx="10724777" cy="676184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3611" y="1"/>
            <a:ext cx="10717011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3611" y="829069"/>
            <a:ext cx="10717011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НА ОЧНУЮ ФОРМУ ОБУЧЕНИЯ ЗА СЧЕТ БЮДЖЕТНЫХ АССИГНОВАНИЙ ФЕДЕРАЛЬНОГО БЮДЖЕТА  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6580" y="972702"/>
            <a:ext cx="1728192" cy="11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0516" y="2017782"/>
            <a:ext cx="3096344" cy="503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Право на поступление имеют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14452" y="2520940"/>
            <a:ext cx="864096" cy="323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10796" y="2520940"/>
            <a:ext cx="792088" cy="323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946812" y="2880082"/>
            <a:ext cx="3456384" cy="7565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сотрудники ФПС ГПС, проходящие службу по контракту на должностях рядового и младшего начальствующего состава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30276" y="2916536"/>
            <a:ext cx="3240360" cy="720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граждане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Российской Федерации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14452" y="3636615"/>
            <a:ext cx="1656184" cy="558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634732" y="3636615"/>
            <a:ext cx="2040272" cy="558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970436" y="4284687"/>
            <a:ext cx="4248472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не моложе 17 лет и не старше 30 лет на год поступления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74292" y="6084887"/>
            <a:ext cx="2107526" cy="42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Среднее общее образование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01814" y="6121012"/>
            <a:ext cx="2745286" cy="425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Среднее профессиональное образование</a:t>
            </a:r>
          </a:p>
        </p:txBody>
      </p:sp>
      <p:cxnSp>
        <p:nvCxnSpPr>
          <p:cNvPr id="36" name="Прямая со стрелкой 35"/>
          <p:cNvCxnSpPr>
            <a:cxnSpLocks/>
            <a:endCxn id="33" idx="0"/>
          </p:cNvCxnSpPr>
          <p:nvPr/>
        </p:nvCxnSpPr>
        <p:spPr>
          <a:xfrm>
            <a:off x="7074892" y="5590122"/>
            <a:ext cx="499565" cy="530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674292" y="6823549"/>
            <a:ext cx="2088230" cy="4134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Поступают по результатам ЕГЭ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01814" y="6778986"/>
            <a:ext cx="2745286" cy="6420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Поступают по результатам ЕГЭ и (или) вступительным испытаниям академии</a:t>
            </a:r>
          </a:p>
        </p:txBody>
      </p:sp>
      <p:cxnSp>
        <p:nvCxnSpPr>
          <p:cNvPr id="21" name="Прямая со стрелкой 20"/>
          <p:cNvCxnSpPr>
            <a:cxnSpLocks/>
            <a:stCxn id="28" idx="1"/>
            <a:endCxn id="18" idx="0"/>
          </p:cNvCxnSpPr>
          <p:nvPr/>
        </p:nvCxnSpPr>
        <p:spPr>
          <a:xfrm flipH="1">
            <a:off x="2728055" y="5590122"/>
            <a:ext cx="458405" cy="494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endCxn id="28" idx="0"/>
          </p:cNvCxnSpPr>
          <p:nvPr/>
        </p:nvCxnSpPr>
        <p:spPr>
          <a:xfrm>
            <a:off x="5130676" y="4932759"/>
            <a:ext cx="0" cy="450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18">
            <a:extLst>
              <a:ext uri="{FF2B5EF4-FFF2-40B4-BE49-F238E27FC236}">
                <a16:creationId xmlns:a16="http://schemas.microsoft.com/office/drawing/2014/main" id="{83056CAD-6977-4B64-834F-0AF0F7DCAAC1}"/>
              </a:ext>
            </a:extLst>
          </p:cNvPr>
          <p:cNvSpPr/>
          <p:nvPr/>
        </p:nvSpPr>
        <p:spPr>
          <a:xfrm>
            <a:off x="3186460" y="5383389"/>
            <a:ext cx="3888432" cy="4134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При поступлении на высшее образование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могут иметь: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7189248E-052A-455A-B341-BFA8C8D0A208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7574457" y="6546206"/>
            <a:ext cx="0" cy="232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F6206BE-8D31-452F-8744-8AD98B4E4B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2718407" y="6510082"/>
            <a:ext cx="9648" cy="313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0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3611" y="765611"/>
            <a:ext cx="10717011" cy="679565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027" y="5048"/>
            <a:ext cx="10717011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3611" y="829069"/>
            <a:ext cx="10717011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НА ОЧНУЮ ФОРМУ ОБУЧЕНИЯ ЗА СЧЕТ БЮДЖЕТНЫХ АССИГНОВАНИЙ ФЕДЕРАЛЬНОГО БЮДЖЕТА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98669" y="1054111"/>
            <a:ext cx="300770" cy="133643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99325F-75AB-4825-A5C4-33D34E44F3FD}"/>
              </a:ext>
            </a:extLst>
          </p:cNvPr>
          <p:cNvGraphicFramePr/>
          <p:nvPr/>
        </p:nvGraphicFramePr>
        <p:xfrm>
          <a:off x="714126" y="1807274"/>
          <a:ext cx="9175337" cy="544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7BC4D4-7214-4BE0-B042-D130704D38D5}"/>
              </a:ext>
            </a:extLst>
          </p:cNvPr>
          <p:cNvSpPr/>
          <p:nvPr/>
        </p:nvSpPr>
        <p:spPr>
          <a:xfrm>
            <a:off x="1528090" y="1352103"/>
            <a:ext cx="8442487" cy="1151765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1600" b="1" dirty="0">
                <a:latin typeface="Bahnschrift SemiBold SemiConden" panose="020B0502040204020203" pitchFamily="34" charset="0"/>
              </a:rPr>
              <a:t>ДЛЯ ПОСТУПЛЕНИЯ </a:t>
            </a:r>
            <a:r>
              <a:rPr lang="ru-RU" sz="1600" dirty="0">
                <a:latin typeface="Bahnschrift SemiBold SemiConden" panose="020B0502040204020203" pitchFamily="34" charset="0"/>
              </a:rPr>
              <a:t>НА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БЮДЖЕТНЫЕ МЕСТА НЕОБХОДИМО ОБРАТИТЬСЯ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В ГУ МЧС РОССИИ ПО МЕСТУ ЖИТЕЛЬСТВА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latin typeface="Bahnschrift SemiBold SemiConden" panose="020B0502040204020203" pitchFamily="34" charset="0"/>
              </a:rPr>
              <a:t>ДЛЯ ФОРМИРОВАНИЯ ЛИЧНОГО ДЕЛА ПО ИМЕЮЩИМСЯ В КОМПЛЕКТУЮЩЕМ ОРГАНЕ МЧС РОССИИ ВАКАНТНЫМ МЕСТАМ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ДО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20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АПРЕЛЯ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FCCD2-C63E-4CF8-895C-82027703DC3E}"/>
              </a:ext>
            </a:extLst>
          </p:cNvPr>
          <p:cNvSpPr/>
          <p:nvPr/>
        </p:nvSpPr>
        <p:spPr>
          <a:xfrm>
            <a:off x="4626620" y="3780631"/>
            <a:ext cx="1584176" cy="1973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Bahnschrift SemiBold SemiConden" panose="020B0502040204020203" pitchFamily="34" charset="0"/>
              </a:rPr>
              <a:t>ЛИЧНОЕ ДЕЛО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Bahnschrift SemiBold SemiConden" panose="020B0502040204020203" pitchFamily="34" charset="0"/>
              </a:rPr>
              <a:t>на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97039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828303"/>
            <a:ext cx="10708952" cy="6732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lnSpc>
                <a:spcPct val="115000"/>
              </a:lnSpc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0693400" cy="843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7881"/>
            <a:ext cx="10693400" cy="157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36" y="91231"/>
            <a:ext cx="10708956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ВСТУПИТЕЛЬНЫЕ ИСПЫТАНИЯ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04043"/>
              </p:ext>
            </p:extLst>
          </p:nvPr>
        </p:nvGraphicFramePr>
        <p:xfrm>
          <a:off x="166012" y="1531004"/>
          <a:ext cx="10361375" cy="5009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Уровень образования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Направление подготовки/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Специальность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Профиль/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Специализация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Вступительные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испытания, с указанием минимального проходного балла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образование- бакалавриат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20.03.01 «Техносферная безопасность»</a:t>
                      </a:r>
                      <a:endParaRPr lang="ru-RU" sz="14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«Пожарная безопасность»</a:t>
                      </a:r>
                      <a:endParaRPr lang="ru-RU" sz="14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Русский язык ЕГЭ –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36 баллов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Математика (профильного уровня) ЕГЭ –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27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баллов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;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Предметы по выбору ЕГЭ: Физика/Химия –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36 баллов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;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400" i="1" baseline="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Дополнительные вступительные испытания (только для бюджета):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Математика </a:t>
                      </a:r>
                      <a:r>
                        <a:rPr lang="ru-RU" sz="1400" i="1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(27 баллов</a:t>
                      </a:r>
                      <a:r>
                        <a:rPr lang="ru-RU" sz="1400" i="1" kern="1200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Физическая </a:t>
                      </a:r>
                      <a:r>
                        <a:rPr lang="ru-RU" sz="1400" i="1" baseline="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подготовка</a:t>
                      </a:r>
                      <a:r>
                        <a:rPr lang="ru-RU" sz="1400" i="1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 (30 баллов)</a:t>
                      </a: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20.05.01 «Пожарная безопасность»</a:t>
                      </a:r>
                      <a:endParaRPr lang="ru-RU" sz="14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«Пожарная безопасность государства»</a:t>
                      </a:r>
                      <a:endParaRPr lang="ru-RU" sz="14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baseline="0" dirty="0">
                        <a:solidFill>
                          <a:srgbClr val="FF0000"/>
                        </a:solidFill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40.05.03 «Судебная экспертиза»</a:t>
                      </a:r>
                      <a:endParaRPr lang="ru-RU" sz="14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«Инженерно-технические экспертизы»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Русский язык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ЕГЭ –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36 баллов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Обществознание ЕГЭ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–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42 балла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Предметы по выбору ЕГЭ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  История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– 32 балла</a:t>
                      </a: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</a:rPr>
                        <a:t>Информатика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–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(40 баллов) 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baseline="0" dirty="0">
                        <a:effectLst/>
                        <a:latin typeface="Bahnschrift SemiBold SemiConden" panose="020B0502040204020203" pitchFamily="34" charset="0"/>
                        <a:cs typeface="Times New Roman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baseline="0" dirty="0">
                          <a:effectLst/>
                          <a:latin typeface="Bahnschrift SemiBold SemiConden" panose="020B0502040204020203" pitchFamily="34" charset="0"/>
                          <a:cs typeface="Times New Roman"/>
                        </a:rPr>
                        <a:t>Дополнительные вступительные испытания (только для бюджета):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>
                          <a:effectLst/>
                          <a:latin typeface="Bahnschrift SemiBold SemiConden" panose="020B0502040204020203" pitchFamily="34" charset="0"/>
                          <a:cs typeface="Times New Roman"/>
                        </a:rPr>
                        <a:t>Обществознание </a:t>
                      </a:r>
                      <a:r>
                        <a:rPr lang="ru-RU" sz="1400" i="1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cs typeface="Times New Roman"/>
                        </a:rPr>
                        <a:t>(42 балла);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>
                          <a:effectLst/>
                          <a:latin typeface="Bahnschrift SemiBold SemiConden" panose="020B0502040204020203" pitchFamily="34" charset="0"/>
                          <a:cs typeface="Times New Roman"/>
                        </a:rPr>
                        <a:t>Физическая подготовка </a:t>
                      </a:r>
                      <a:r>
                        <a:rPr lang="ru-RU" sz="1400" i="1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cs typeface="Times New Roman"/>
                        </a:rPr>
                        <a:t>(30 баллов)</a:t>
                      </a:r>
                      <a:endParaRPr lang="ru-RU" sz="1400" i="1" dirty="0">
                        <a:solidFill>
                          <a:srgbClr val="FF0000"/>
                        </a:solidFill>
                        <a:effectLst/>
                        <a:latin typeface="Bahnschrift SemiBold SemiConden" panose="020B0502040204020203" pitchFamily="34" charset="0"/>
                        <a:cs typeface="Times New Roman"/>
                      </a:endParaRPr>
                    </a:p>
                  </a:txBody>
                  <a:tcPr marL="47625" marR="476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40.05.01 Правовое обеспечение национальной безопасности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«Уголовно-правовая»</a:t>
                      </a:r>
                    </a:p>
                  </a:txBody>
                  <a:tcPr marL="47625" marR="476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baseline="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Дополнительные вступительные испытания (только для бюджета):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Обществознание </a:t>
                      </a:r>
                      <a:r>
                        <a:rPr lang="ru-RU" sz="1200" i="1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(42 балла)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и Физическая подготовка </a:t>
                      </a:r>
                      <a:r>
                        <a:rPr lang="ru-RU" sz="1200" i="1" baseline="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(30 баллов)</a:t>
                      </a:r>
                      <a:endParaRPr lang="ru-RU" sz="1200" i="1" dirty="0">
                        <a:solidFill>
                          <a:srgbClr val="FF0000"/>
                        </a:solidFill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/>
                </a:tc>
                <a:extLst>
                  <a:ext uri="{0D108BD9-81ED-4DB2-BD59-A6C34878D82A}">
                    <a16:rowId xmlns:a16="http://schemas.microsoft.com/office/drawing/2014/main" val="85141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1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1379" y="780172"/>
            <a:ext cx="10724777" cy="676184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23611" y="1"/>
            <a:ext cx="10717011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3611" y="829069"/>
            <a:ext cx="10717011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ВСТУПИТЕЛЬНЫЕ ИСПЫТАНИЯ ДЛЯ ЛИЦ, ПОСТУПАЮЩИХ НА БАЗЕ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СРЕДНЕГО ПРОФЕССИОНАЛЬНОГО ОБРАЗОВАНИЯ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C0B09463-490B-4769-BDC8-F36CA134D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65688"/>
              </p:ext>
            </p:extLst>
          </p:nvPr>
        </p:nvGraphicFramePr>
        <p:xfrm>
          <a:off x="306140" y="1165232"/>
          <a:ext cx="10009112" cy="6316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Уровень образования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Направление подготовки/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Специальность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Вступительные испытания на базе СПО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 - бакалавриат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20.03.01 «Техносферная безопасность»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Русский язык-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Безопасность жизнедеятельности-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Основы пожарной безопасности-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</a:t>
                      </a: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20.05.01 «Пожарная безопасность»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40.05.03 «Судебная экспертиза»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Русский язык-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Безопасность жизнедеятельности-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баллов;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3)Основы права-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32 балла;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</a:rPr>
                        <a:t>40.05.01 «Правовое обеспечение национальной безопасности»</a:t>
                      </a: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556335324"/>
                  </a:ext>
                </a:extLst>
              </a:tr>
              <a:tr h="106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специалитет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38.03.04 «Государственное и муниципальное управление»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1)Безопасность жизнедеятельности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баллов;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2)Русский язык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36 баллов;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3)Основы социального управления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33 балла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8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8727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77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3611" y="765611"/>
            <a:ext cx="10717011" cy="679565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027" y="-218"/>
            <a:ext cx="10717011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3611" y="829069"/>
            <a:ext cx="10717011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КОНТАКТЫ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3B94C-72D6-42C5-AEF2-4EF8E5840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2" y="4433352"/>
            <a:ext cx="1996802" cy="199680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04C8FF-8A3B-411E-94C9-B3D491218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88" y="4387502"/>
            <a:ext cx="2088502" cy="208850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4EDAFCF-4F20-4192-A622-5EE4748E6EA4}"/>
              </a:ext>
            </a:extLst>
          </p:cNvPr>
          <p:cNvSpPr/>
          <p:nvPr/>
        </p:nvSpPr>
        <p:spPr>
          <a:xfrm>
            <a:off x="792088" y="1329729"/>
            <a:ext cx="3402484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 вопросам поступления для обучения на бюджетной основе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D31CAC-2190-4F86-A5B6-BD1056D410B1}"/>
              </a:ext>
            </a:extLst>
          </p:cNvPr>
          <p:cNvSpPr/>
          <p:nvPr/>
        </p:nvSpPr>
        <p:spPr>
          <a:xfrm>
            <a:off x="815743" y="2164868"/>
            <a:ext cx="3402484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 вопросам поступления для обучения на платной основе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79E7AAC-E65F-43D9-95CA-57A5FCB2D324}"/>
              </a:ext>
            </a:extLst>
          </p:cNvPr>
          <p:cNvSpPr/>
          <p:nvPr/>
        </p:nvSpPr>
        <p:spPr>
          <a:xfrm>
            <a:off x="815743" y="3063611"/>
            <a:ext cx="3402484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Горячая линия приемной комиссии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6B97F1D-03AC-4965-85A1-1CBC15145FD7}"/>
              </a:ext>
            </a:extLst>
          </p:cNvPr>
          <p:cNvSpPr/>
          <p:nvPr/>
        </p:nvSpPr>
        <p:spPr>
          <a:xfrm>
            <a:off x="6498828" y="1329729"/>
            <a:ext cx="340248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 (4932) 26-32-93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93BE347-C54A-471F-89AC-00450E3200DE}"/>
              </a:ext>
            </a:extLst>
          </p:cNvPr>
          <p:cNvSpPr/>
          <p:nvPr/>
        </p:nvSpPr>
        <p:spPr>
          <a:xfrm>
            <a:off x="6498828" y="2164868"/>
            <a:ext cx="340248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 (4932) 26-10-48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F86D459-3F8F-4F3E-AB31-32F2020B1F04}"/>
              </a:ext>
            </a:extLst>
          </p:cNvPr>
          <p:cNvSpPr/>
          <p:nvPr/>
        </p:nvSpPr>
        <p:spPr>
          <a:xfrm>
            <a:off x="6498828" y="3063611"/>
            <a:ext cx="340248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 (4932) 93-08-30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D4CD847-E071-4A38-B092-3C9A3D920A96}"/>
              </a:ext>
            </a:extLst>
          </p:cNvPr>
          <p:cNvCxnSpPr>
            <a:cxnSpLocks/>
          </p:cNvCxnSpPr>
          <p:nvPr/>
        </p:nvCxnSpPr>
        <p:spPr>
          <a:xfrm>
            <a:off x="4866842" y="1653765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4DE1061-5D5C-474D-B28F-FC66A4B1E39E}"/>
              </a:ext>
            </a:extLst>
          </p:cNvPr>
          <p:cNvCxnSpPr>
            <a:cxnSpLocks/>
          </p:cNvCxnSpPr>
          <p:nvPr/>
        </p:nvCxnSpPr>
        <p:spPr>
          <a:xfrm>
            <a:off x="4866842" y="248593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70851D3-AE5A-4D19-9783-73F251098B8E}"/>
              </a:ext>
            </a:extLst>
          </p:cNvPr>
          <p:cNvCxnSpPr>
            <a:cxnSpLocks/>
          </p:cNvCxnSpPr>
          <p:nvPr/>
        </p:nvCxnSpPr>
        <p:spPr>
          <a:xfrm>
            <a:off x="4866842" y="338764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2C1D5FF-35A7-4BC0-B904-A3341072DE7E}"/>
              </a:ext>
            </a:extLst>
          </p:cNvPr>
          <p:cNvSpPr/>
          <p:nvPr/>
        </p:nvSpPr>
        <p:spPr>
          <a:xfrm>
            <a:off x="4058236" y="6607098"/>
            <a:ext cx="2740605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Телеграмм академии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427EC75-A960-4882-8842-93C78E2D1D7E}"/>
              </a:ext>
            </a:extLst>
          </p:cNvPr>
          <p:cNvSpPr/>
          <p:nvPr/>
        </p:nvSpPr>
        <p:spPr>
          <a:xfrm>
            <a:off x="408511" y="6607098"/>
            <a:ext cx="2699643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Официальный сайт академии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BD77A-6DCA-490E-90A4-B072968AC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4409639"/>
            <a:ext cx="2088502" cy="208850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79E7AAC-E65F-43D9-95CA-57A5FCB2D324}"/>
              </a:ext>
            </a:extLst>
          </p:cNvPr>
          <p:cNvSpPr/>
          <p:nvPr/>
        </p:nvSpPr>
        <p:spPr>
          <a:xfrm>
            <a:off x="7736574" y="6615898"/>
            <a:ext cx="2637346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Телеграмм приемной комиссии академии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828303"/>
            <a:ext cx="10708953" cy="6732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lnSpc>
                <a:spcPct val="115000"/>
              </a:lnSpc>
            </a:pP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0693400" cy="843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7881"/>
            <a:ext cx="10693400" cy="157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52082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itchFamily="34" charset="0"/>
              </a:rPr>
              <a:t>ОСНОВНЫЕ НАПРАВЛЕНИЯ ПОДГОТОВКИ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62E7E17-B1BD-4011-8E8C-E8D147CCE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40208"/>
              </p:ext>
            </p:extLst>
          </p:nvPr>
        </p:nvGraphicFramePr>
        <p:xfrm>
          <a:off x="450156" y="1116335"/>
          <a:ext cx="10081120" cy="61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61341882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6905212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68985756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9362076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77354022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Уровень образования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Направление подготовки/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Специальность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Профиль/Специализация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Форма обучения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Нормативный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</a:rPr>
                        <a:t>срок обучения: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Очно/Заочно</a:t>
                      </a: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581441869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Среднее общее образование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(Кадетский пожарно-спасательный корпус)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____</a:t>
                      </a:r>
                    </a:p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____</a:t>
                      </a:r>
                    </a:p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2 года </a:t>
                      </a:r>
                    </a:p>
                    <a:p>
                      <a:pPr marL="0" algn="ctr" defTabSz="104305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(10-11 класс)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9108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Среднее профессиональное образование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20.02.04 «Пожарная безопасность»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____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2 года 10 мес.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338064888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 бакалавриат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20.03.01 «Техносферная безопасность»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«Пожарная безопасность»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Очная/Заочная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4 года / 5 лет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62918712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 бакалавриат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38.03.04 «Государственное и муниципальное управление»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«Управление в МЧС»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Очная/Заочная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4 года / 5 лет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3049106238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специалитет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20.05.01 «Пожарная безопасность»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«Пожарная безопасность государства»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Очная/Заочная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5 лет / 6 лет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37452182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специалитет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40.05.03 «Судебная экспертиза»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«Инженерно-технические экспертизы»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5 лет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047992638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специалитет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40.05.01 «Правовое обеспечение национальной безопасности»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«Уголовно-правовая»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Очная/Заочная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5 лет/6 лет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130266336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магистратура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20.04.01 «Техносферная безопасность»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«Пожарная безопасность»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Очная/Заочная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2 года/2,5 года</a:t>
                      </a: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76135590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Высшее образование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магистратура</a:t>
                      </a: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38.04.04 «Государственное и муниципальное управление»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«Организация управления в РСЧС»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</a:rPr>
                        <a:t>Очная/Заочная</a:t>
                      </a:r>
                      <a:endParaRPr lang="ru-RU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Bold SemiConden" panose="020B0502040204020203" pitchFamily="34" charset="0"/>
                          <a:ea typeface="Calibri"/>
                          <a:cs typeface="Times New Roman"/>
                        </a:rPr>
                        <a:t>2 года/2,5 года</a:t>
                      </a:r>
                      <a:endParaRPr lang="en-US" sz="1200" dirty="0">
                        <a:effectLst/>
                        <a:latin typeface="Bahnschrift SemiBold SemiConden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 anchor="ctr"/>
                </a:tc>
                <a:extLst>
                  <a:ext uri="{0D108BD9-81ED-4DB2-BD59-A6C34878D82A}">
                    <a16:rowId xmlns:a16="http://schemas.microsoft.com/office/drawing/2014/main" val="319796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6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3611" y="715302"/>
            <a:ext cx="10742068" cy="68240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8667" y="0"/>
            <a:ext cx="10796556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5908" y="77009"/>
            <a:ext cx="10873797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В КАДЕТСКИЙ ПОЖАРНО-СПАСАТЕЛЬНЫЙ КОРПУС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ИВАНОВСКОЙ ПОЖАРНО-СПАСАТЕЛЬНОЙ АКАДЕМИИ ГПС МЧС РОССИИ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33A95-F472-4C22-8F4D-4C7B95E7EAE2}"/>
              </a:ext>
            </a:extLst>
          </p:cNvPr>
          <p:cNvSpPr/>
          <p:nvPr/>
        </p:nvSpPr>
        <p:spPr>
          <a:xfrm>
            <a:off x="-48667" y="665139"/>
            <a:ext cx="10796556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DF638E-7C42-46F8-8AB5-693EB6295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30" y="555118"/>
            <a:ext cx="3528301" cy="6451026"/>
          </a:xfrm>
          <a:prstGeom prst="rect">
            <a:avLst/>
          </a:prstGeom>
          <a:effectLst>
            <a:outerShdw blurRad="50800" dist="50800" dir="9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0647FC-EA5C-466F-B616-30B9A3171FA6}"/>
              </a:ext>
            </a:extLst>
          </p:cNvPr>
          <p:cNvSpPr/>
          <p:nvPr/>
        </p:nvSpPr>
        <p:spPr>
          <a:xfrm>
            <a:off x="93506" y="1262906"/>
            <a:ext cx="70658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Кадетский корпус Ивановской пожарно-спасательной академии ГПС МЧС России (далее – академия) осуществляет  подготовку несовершеннолетних обучающихся (мужского пола)  к государственной службе.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обучения воспитанники академии сдают ЕГЭ и получают аттестат о среднем общем образовании (об окончании 11 классов).</a:t>
            </a:r>
          </a:p>
          <a:p>
            <a:pPr marL="555625" lvl="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кадетского корпуса академии выпускники имеют право поступать в любые образовательные организации высшего образования, в том числе в Ивановскую пожарно-спасательную академию ГПС МЧС России.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кадетского корпуса академии  начисляются дополнительно 5 конкурсных баллов при поступлении в академию на высшее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71893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3611" y="715302"/>
            <a:ext cx="10742068" cy="682407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8667" y="0"/>
            <a:ext cx="10796556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5908" y="77009"/>
            <a:ext cx="10873797" cy="59776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В КАДЕТСКИЙ ПОЖАРНО-СПАСАТЕЛЬНЫЙ КОРПУС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ИВАНОВСКОЙ ПОЖАРНО-СПАСАТЕЛЬНОЙ АКАДЕМИИ ГПС МЧС РОССИИ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8404ED-076A-47A5-A70A-6532367B11F9}"/>
              </a:ext>
            </a:extLst>
          </p:cNvPr>
          <p:cNvSpPr/>
          <p:nvPr/>
        </p:nvSpPr>
        <p:spPr>
          <a:xfrm>
            <a:off x="3186461" y="118592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 SemiBold SemiConden" panose="020B0502040204020203" pitchFamily="34" charset="0"/>
              </a:rPr>
              <a:t>КАДЕТЫ – ЭТО КАТЕГОРИЯ ОБУЧАЮЩИХСЯ, </a:t>
            </a:r>
          </a:p>
          <a:p>
            <a:r>
              <a:rPr lang="ru-RU" sz="2000" b="1" dirty="0">
                <a:latin typeface="Bahnschrift SemiBold SemiConden" panose="020B0502040204020203" pitchFamily="34" charset="0"/>
              </a:rPr>
              <a:t>КОТОРАЯ УЧИТСЯ НА БЮДЖЕТНОЙ ОСНОВЕ (ЮНОШИ)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33A95-F472-4C22-8F4D-4C7B95E7EAE2}"/>
              </a:ext>
            </a:extLst>
          </p:cNvPr>
          <p:cNvSpPr/>
          <p:nvPr/>
        </p:nvSpPr>
        <p:spPr>
          <a:xfrm>
            <a:off x="-48667" y="665139"/>
            <a:ext cx="10796556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B6F072-36E2-4397-B0EB-73C7BAA4B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58" y="932575"/>
            <a:ext cx="1687384" cy="114176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E5E185-3D00-48F4-A391-F451BD74D59D}"/>
              </a:ext>
            </a:extLst>
          </p:cNvPr>
          <p:cNvSpPr/>
          <p:nvPr/>
        </p:nvSpPr>
        <p:spPr>
          <a:xfrm>
            <a:off x="3042444" y="2138359"/>
            <a:ext cx="4824536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Уровень образования-среднее общее</a:t>
            </a:r>
          </a:p>
          <a:p>
            <a:pPr algn="ctr"/>
            <a:r>
              <a:rPr lang="ru-RU" dirty="0"/>
              <a:t>(10-11 класс)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61CFD58E-6C01-4693-84EB-91AA456DCCC8}"/>
              </a:ext>
            </a:extLst>
          </p:cNvPr>
          <p:cNvSpPr/>
          <p:nvPr/>
        </p:nvSpPr>
        <p:spPr>
          <a:xfrm>
            <a:off x="5238688" y="2849489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776B827-EAC7-4177-AC0E-94ED512C9E04}"/>
              </a:ext>
            </a:extLst>
          </p:cNvPr>
          <p:cNvSpPr/>
          <p:nvPr/>
        </p:nvSpPr>
        <p:spPr>
          <a:xfrm>
            <a:off x="3042444" y="3317545"/>
            <a:ext cx="4896544" cy="915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Контрольные цифры приёма:</a:t>
            </a:r>
          </a:p>
          <a:p>
            <a:pPr algn="ctr"/>
            <a:r>
              <a:rPr lang="ru-RU" dirty="0"/>
              <a:t>40 бюджетных мест (юноши)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3E72195-5DFA-434E-A847-491B486D3E19}"/>
              </a:ext>
            </a:extLst>
          </p:cNvPr>
          <p:cNvSpPr/>
          <p:nvPr/>
        </p:nvSpPr>
        <p:spPr>
          <a:xfrm>
            <a:off x="5238688" y="4223318"/>
            <a:ext cx="432048" cy="450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380A7D-0A20-4C49-92E5-482D33CDF360}"/>
              </a:ext>
            </a:extLst>
          </p:cNvPr>
          <p:cNvSpPr/>
          <p:nvPr/>
        </p:nvSpPr>
        <p:spPr>
          <a:xfrm>
            <a:off x="2749364" y="4700606"/>
            <a:ext cx="5256584" cy="2335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в ИПСА ГПС МЧС России осуществляется до 20 июня.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(кандидатом и его законным представителем);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Почтовыми службами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(Почта России, курьерские службы);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регистрация на сайте)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CEEDD5-52FA-401D-BBD5-8BC4FB2B6B54}"/>
              </a:ext>
            </a:extLst>
          </p:cNvPr>
          <p:cNvSpPr/>
          <p:nvPr/>
        </p:nvSpPr>
        <p:spPr>
          <a:xfrm>
            <a:off x="151360" y="5366513"/>
            <a:ext cx="2536094" cy="16773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Bahnschrift SemiBold SemiConden" panose="020B0502040204020203" pitchFamily="34" charset="0"/>
                <a:cs typeface="Calibri" pitchFamily="34" charset="0"/>
              </a:rPr>
              <a:t>Данная категория обеспечена проживанием, питанием, вещевым обмундированием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AD9726-2F2A-4B25-AD2E-6E2972A9A3A4}"/>
              </a:ext>
            </a:extLst>
          </p:cNvPr>
          <p:cNvSpPr/>
          <p:nvPr/>
        </p:nvSpPr>
        <p:spPr>
          <a:xfrm>
            <a:off x="8088600" y="5344950"/>
            <a:ext cx="2629856" cy="167731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Bahnschrift SemiBold SemiConden" panose="020B0502040204020203" pitchFamily="34" charset="0"/>
                <a:cs typeface="Calibri" pitchFamily="34" charset="0"/>
              </a:rPr>
              <a:t>По окончании обучения:</a:t>
            </a:r>
          </a:p>
          <a:p>
            <a:r>
              <a:rPr lang="ru-RU" sz="1600" dirty="0">
                <a:solidFill>
                  <a:schemeClr val="tx1"/>
                </a:solidFill>
                <a:latin typeface="Bahnschrift SemiBold SemiConden" panose="020B0502040204020203" pitchFamily="34" charset="0"/>
                <a:cs typeface="Calibri" pitchFamily="34" charset="0"/>
              </a:rPr>
              <a:t>Аттестат о среднем общем образовании</a:t>
            </a:r>
          </a:p>
          <a:p>
            <a:r>
              <a:rPr lang="ru-RU" sz="1600" dirty="0">
                <a:solidFill>
                  <a:schemeClr val="tx1"/>
                </a:solidFill>
                <a:latin typeface="Bahnschrift SemiBold SemiConden" panose="020B0502040204020203" pitchFamily="34" charset="0"/>
                <a:cs typeface="Calibri" pitchFamily="34" charset="0"/>
              </a:rPr>
              <a:t>(11 классов)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3948135-793D-4554-9BD2-09B55096E244}"/>
              </a:ext>
            </a:extLst>
          </p:cNvPr>
          <p:cNvSpPr/>
          <p:nvPr/>
        </p:nvSpPr>
        <p:spPr>
          <a:xfrm>
            <a:off x="8587060" y="2340471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 обучения: 2 года</a:t>
            </a:r>
          </a:p>
        </p:txBody>
      </p:sp>
    </p:spTree>
    <p:extLst>
      <p:ext uri="{BB962C8B-B14F-4D97-AF65-F5344CB8AC3E}">
        <p14:creationId xmlns:p14="http://schemas.microsoft.com/office/powerpoint/2010/main" val="401639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82277"/>
            <a:ext cx="10724777" cy="676184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3611" y="1"/>
            <a:ext cx="10717011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3611" y="829069"/>
            <a:ext cx="10717011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38232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В КАДЕТСКИЙ КОРПУС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90516" y="2007950"/>
            <a:ext cx="3096344" cy="503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Право на поступление имеют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: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5214824" y="2520940"/>
            <a:ext cx="0" cy="330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286362" y="2869605"/>
            <a:ext cx="5904652" cy="27884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Граждане Российской Федерации, имеющие основное общее образование (9 классов), полученное в год поступления, годные по состоянию здоровья (1-2 группа здоровья), не младше 14 лет и не старше 17 лет на год поступления, желающие обучаться в Кадетском корпусе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4357" y="5989601"/>
            <a:ext cx="3781074" cy="14046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При поступлении в кадетский пожарно-спасательный корпус предоставляется аттестат об основном общем образовании </a:t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(9 классов)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32172C-C3BC-499F-9CE7-DEEEF5180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48" y="1060987"/>
            <a:ext cx="1491508" cy="1009226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C5F3C17-0D07-4269-88F5-ACCFC31B01B0}"/>
              </a:ext>
            </a:extLst>
          </p:cNvPr>
          <p:cNvCxnSpPr>
            <a:cxnSpLocks/>
          </p:cNvCxnSpPr>
          <p:nvPr/>
        </p:nvCxnSpPr>
        <p:spPr>
          <a:xfrm>
            <a:off x="5254330" y="5658617"/>
            <a:ext cx="0" cy="330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2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-23611" y="829069"/>
            <a:ext cx="10717011" cy="6732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3611" y="765611"/>
            <a:ext cx="10717011" cy="679565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027" y="5048"/>
            <a:ext cx="10717011" cy="829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23611" y="829069"/>
            <a:ext cx="10717011" cy="287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167058"/>
            <a:ext cx="10708956" cy="38232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ОСНОВНЫЕ ПРАВИЛА ПОСТУПЛЕНИЯ В КАДЕТСКИЙ КОРПУС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98669" y="1054111"/>
            <a:ext cx="300770" cy="133643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99325F-75AB-4825-A5C4-33D34E44F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479045"/>
              </p:ext>
            </p:extLst>
          </p:nvPr>
        </p:nvGraphicFramePr>
        <p:xfrm>
          <a:off x="714126" y="1807274"/>
          <a:ext cx="9175337" cy="544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7BC4D4-7214-4BE0-B042-D130704D38D5}"/>
              </a:ext>
            </a:extLst>
          </p:cNvPr>
          <p:cNvSpPr/>
          <p:nvPr/>
        </p:nvSpPr>
        <p:spPr>
          <a:xfrm>
            <a:off x="1528090" y="1352103"/>
            <a:ext cx="8442487" cy="84398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ДЛЯ ПОСТУПЛЕНИЯ 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КАДЕТСКИЙ ПОЖАРНО-СПАСАТЕЛЬНЫЙ КОРПУС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ИЮНЕ.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РАЗМЕЩАЮТСЯ НА САЙТЕ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МАРТА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5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5553" y="1148814"/>
            <a:ext cx="10708953" cy="643055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lnSpc>
                <a:spcPct val="115000"/>
              </a:lnSpc>
            </a:pP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0693400" cy="843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7881"/>
            <a:ext cx="10693400" cy="157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59"/>
            <a:ext cx="10708956" cy="102865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20.02.04 Пожарная безопасность (СПО)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на платной основе)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ACAD7B-C596-4176-B482-B9E81B479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39" y="1147042"/>
            <a:ext cx="3034931" cy="5548965"/>
          </a:xfrm>
          <a:prstGeom prst="rect">
            <a:avLst/>
          </a:prstGeom>
          <a:effectLst>
            <a:outerShdw blurRad="63500" dist="152400" dir="10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B2C84C-1A89-4AFB-87EA-ED61D778C155}"/>
              </a:ext>
            </a:extLst>
          </p:cNvPr>
          <p:cNvSpPr/>
          <p:nvPr/>
        </p:nvSpPr>
        <p:spPr>
          <a:xfrm>
            <a:off x="75808" y="1794679"/>
            <a:ext cx="744815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Выпускники </a:t>
            </a: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специальности 20.02.04 </a:t>
            </a:r>
          </a:p>
          <a:p>
            <a:pPr lvl="0"/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«Пожарная безопасность» </a:t>
            </a:r>
          </a:p>
          <a:p>
            <a:pPr lvl="0"/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могут работать в должностях:</a:t>
            </a:r>
          </a:p>
          <a:p>
            <a:pPr lvl="0"/>
            <a:endParaRPr lang="ru-RU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 караула (руководителя дежурной смены) пожарно-спасательных частей различных видов пожарной охраны;</a:t>
            </a:r>
          </a:p>
          <a:p>
            <a:pPr lvl="0"/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инспектора по пожарному надзору.</a:t>
            </a:r>
          </a:p>
        </p:txBody>
      </p:sp>
    </p:spTree>
    <p:extLst>
      <p:ext uri="{BB962C8B-B14F-4D97-AF65-F5344CB8AC3E}">
        <p14:creationId xmlns:p14="http://schemas.microsoft.com/office/powerpoint/2010/main" val="19682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7456" y="813507"/>
            <a:ext cx="10708953" cy="6732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lvl="0"/>
            <a:r>
              <a:rPr lang="ru-RU" sz="1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 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0693400" cy="843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7881"/>
            <a:ext cx="10693400" cy="157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59"/>
            <a:ext cx="10708956" cy="1151765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20.03.01 Техносферная безопасность (бакалавриат)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20.05.01 Пожарная безопасность (специалитет)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D714E-D4A6-4985-96C4-09E288B22576}"/>
              </a:ext>
            </a:extLst>
          </p:cNvPr>
          <p:cNvSpPr txBox="1"/>
          <p:nvPr/>
        </p:nvSpPr>
        <p:spPr>
          <a:xfrm>
            <a:off x="7781" y="871681"/>
            <a:ext cx="317867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u="sng" dirty="0">
                <a:solidFill>
                  <a:srgbClr val="000000"/>
                </a:solidFill>
                <a:latin typeface="Arial Black" panose="020B0A04020102020204" pitchFamily="34" charset="0"/>
              </a:rPr>
              <a:t>Выпускники</a:t>
            </a:r>
            <a: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по специальности 20.05.01 «Пожарная безопасность» профиль «Пожарная безопасность государства» могут занимать должности:</a:t>
            </a:r>
          </a:p>
          <a:p>
            <a:pPr lvl="0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 (руководителя) </a:t>
            </a:r>
          </a:p>
          <a:p>
            <a:pPr marL="355600" lvl="0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караула (дежурной смены);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инспектора   по пожарному надзору;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инженера по охране труда и пожарной безопасности в коммерческих и некоммерческих организациях.</a:t>
            </a:r>
          </a:p>
          <a:p>
            <a:pPr lvl="0"/>
            <a:r>
              <a:rPr lang="ru-RU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5F25-F681-4A30-A582-E34996ED8D53}"/>
              </a:ext>
            </a:extLst>
          </p:cNvPr>
          <p:cNvSpPr txBox="1"/>
          <p:nvPr/>
        </p:nvSpPr>
        <p:spPr>
          <a:xfrm>
            <a:off x="7070889" y="855828"/>
            <a:ext cx="3568286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подготовки 20.03.01 «Техносферная безопасность» профиль «Пожарная безопасность» могут работать в должностях: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начальника караула (руководителя дежурной смены) пожарно-спасательных частей различных видов пожарной охраны;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инспектора по пожарному надзору;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инженера по охране труда и пожарной безопасности в коммерческих и некоммерческих организациях;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служащих (работников) структурных подразделений органов местного самоуправления (отделы (отделения) ГО и ЧС городских и районных администраций).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B617B9-67FA-4318-8837-A562C7DC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6" y="2969745"/>
            <a:ext cx="2541846" cy="4647426"/>
          </a:xfrm>
          <a:prstGeom prst="rect">
            <a:avLst/>
          </a:prstGeom>
          <a:effectLst>
            <a:outerShdw blurRad="50800" dist="50800" dir="2640000" sx="101000" sy="101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DCDCF6-0BEE-4D04-8E09-AE1CBAEBDE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44" y="2697389"/>
            <a:ext cx="2744721" cy="5018354"/>
          </a:xfrm>
          <a:prstGeom prst="rect">
            <a:avLst/>
          </a:prstGeom>
          <a:effectLst>
            <a:outerShdw blurRad="190500" dist="127000" dir="1440000" sx="99000" sy="9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BB0B1B-221A-4824-B8AC-95F2B957F1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7" y="2535340"/>
            <a:ext cx="2809477" cy="5136753"/>
          </a:xfrm>
          <a:prstGeom prst="rect">
            <a:avLst/>
          </a:prstGeom>
          <a:effectLst>
            <a:outerShdw blurRad="63500" dir="8760000" sx="103000" sy="103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83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2.200\server\Oтделы\Учебный отдел\!!!!!!!!ЛИЧНЫЕ ПАПКИ\Тихова А.В\6 слайдов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1131"/>
          <a:stretch>
            <a:fillRect/>
          </a:stretch>
        </p:blipFill>
        <p:spPr bwMode="auto">
          <a:xfrm>
            <a:off x="1" y="798711"/>
            <a:ext cx="10693399" cy="6762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2658" y="828303"/>
            <a:ext cx="10708953" cy="67329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lnSpc>
                <a:spcPct val="115000"/>
              </a:lnSpc>
            </a:pP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0693400" cy="843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87881"/>
            <a:ext cx="10693400" cy="157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59"/>
            <a:ext cx="10708956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40.05.03 Судебная экспертиза (специалитет)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ACAD7B-C596-4176-B482-B9E81B479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61" y="1148815"/>
            <a:ext cx="3034931" cy="5548965"/>
          </a:xfrm>
          <a:prstGeom prst="rect">
            <a:avLst/>
          </a:prstGeom>
          <a:effectLst>
            <a:outerShdw blurRad="63500" dist="152400" dir="10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B4163-18AC-469C-B6CE-2FD65D8EB94C}"/>
              </a:ext>
            </a:extLst>
          </p:cNvPr>
          <p:cNvSpPr txBox="1"/>
          <p:nvPr/>
        </p:nvSpPr>
        <p:spPr>
          <a:xfrm>
            <a:off x="234131" y="1260351"/>
            <a:ext cx="77975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lvl="0" indent="-15875"/>
            <a:r>
              <a:rPr lang="ru-RU" sz="2000" b="1" u="sng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Выпускники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по специальности 40.05.03 «Судебная экспертиза» квалификация «Судебный эксперт» могут занимать должности:</a:t>
            </a:r>
            <a:endParaRPr lang="ru-RU" sz="2000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5875" lvl="0" indent="-15875"/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 судебно-экспертного учреждения «Испытательная пожарная лаборатория»;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инспектора по пожарному надзору;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дознавателя ГПС МЧС России;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 негосударственного судебно-экспертного учреждения;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сюрвейера страховой компании;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андеррайтера страховой компании;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 по контролю потерь страховой компании;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торгового агента страховой компании;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 по рассмотрению претензий страховой компании;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 в области пожарной безопасности организации;</a:t>
            </a:r>
          </a:p>
          <a:p>
            <a:pPr marL="15875" lvl="0" indent="-15875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инструктора противопожарной профилактики организации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9152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1926</Words>
  <Application>Microsoft Office PowerPoint</Application>
  <PresentationFormat>Произвольный</PresentationFormat>
  <Paragraphs>387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Bahnschrift SemiBold SemiConden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Аким Н. Тарикулиев</cp:lastModifiedBy>
  <cp:revision>180</cp:revision>
  <cp:lastPrinted>2020-11-26T11:22:29Z</cp:lastPrinted>
  <dcterms:created xsi:type="dcterms:W3CDTF">2020-11-23T13:50:12Z</dcterms:created>
  <dcterms:modified xsi:type="dcterms:W3CDTF">2024-12-25T06:30:23Z</dcterms:modified>
</cp:coreProperties>
</file>